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1"/>
  </p:notesMasterIdLst>
  <p:handoutMasterIdLst>
    <p:handoutMasterId r:id="rId52"/>
  </p:handoutMasterIdLst>
  <p:sldIdLst>
    <p:sldId id="707" r:id="rId2"/>
    <p:sldId id="705" r:id="rId3"/>
    <p:sldId id="706" r:id="rId4"/>
    <p:sldId id="605" r:id="rId5"/>
    <p:sldId id="758" r:id="rId6"/>
    <p:sldId id="759" r:id="rId7"/>
    <p:sldId id="760" r:id="rId8"/>
    <p:sldId id="761" r:id="rId9"/>
    <p:sldId id="763" r:id="rId10"/>
    <p:sldId id="765" r:id="rId11"/>
    <p:sldId id="766" r:id="rId12"/>
    <p:sldId id="824" r:id="rId13"/>
    <p:sldId id="768" r:id="rId14"/>
    <p:sldId id="770" r:id="rId15"/>
    <p:sldId id="772" r:id="rId16"/>
    <p:sldId id="825" r:id="rId17"/>
    <p:sldId id="774" r:id="rId18"/>
    <p:sldId id="775" r:id="rId19"/>
    <p:sldId id="776" r:id="rId20"/>
    <p:sldId id="777" r:id="rId21"/>
    <p:sldId id="779" r:id="rId22"/>
    <p:sldId id="780" r:id="rId23"/>
    <p:sldId id="782" r:id="rId24"/>
    <p:sldId id="785" r:id="rId25"/>
    <p:sldId id="787" r:id="rId26"/>
    <p:sldId id="789" r:id="rId27"/>
    <p:sldId id="791" r:id="rId28"/>
    <p:sldId id="793" r:id="rId29"/>
    <p:sldId id="794" r:id="rId30"/>
    <p:sldId id="797" r:id="rId31"/>
    <p:sldId id="826" r:id="rId32"/>
    <p:sldId id="799" r:id="rId33"/>
    <p:sldId id="800" r:id="rId34"/>
    <p:sldId id="801" r:id="rId35"/>
    <p:sldId id="803" r:id="rId36"/>
    <p:sldId id="804" r:id="rId37"/>
    <p:sldId id="805" r:id="rId38"/>
    <p:sldId id="807" r:id="rId39"/>
    <p:sldId id="808" r:id="rId40"/>
    <p:sldId id="809" r:id="rId41"/>
    <p:sldId id="811" r:id="rId42"/>
    <p:sldId id="812" r:id="rId43"/>
    <p:sldId id="814" r:id="rId44"/>
    <p:sldId id="815" r:id="rId45"/>
    <p:sldId id="817" r:id="rId46"/>
    <p:sldId id="818" r:id="rId47"/>
    <p:sldId id="827" r:id="rId48"/>
    <p:sldId id="820" r:id="rId49"/>
    <p:sldId id="821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AD4"/>
    <a:srgbClr val="525EC3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233" autoAdjust="0"/>
  </p:normalViewPr>
  <p:slideViewPr>
    <p:cSldViewPr snapToGrid="0">
      <p:cViewPr varScale="1">
        <p:scale>
          <a:sx n="109" d="100"/>
          <a:sy n="109" d="100"/>
        </p:scale>
        <p:origin x="-1914" y="-84"/>
      </p:cViewPr>
      <p:guideLst>
        <p:guide orient="horz" pos="2222"/>
        <p:guide orient="horz" pos="188"/>
        <p:guide pos="2882"/>
        <p:guide pos="2880"/>
        <p:guide pos="687"/>
        <p:guide pos="4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2555192"/>
            <a:ext cx="9144000" cy="1747617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1973580" y="3060192"/>
            <a:ext cx="5196840" cy="73761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</a:t>
            </a:r>
            <a:r>
              <a:rPr lang="de-DE" altLang="ko-KR" sz="1000" dirty="0" smtClean="0">
                <a:ea typeface="굴림" charset="-127"/>
              </a:rPr>
              <a:t>51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8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레이아웃 익히기</a:t>
            </a:r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gravity</a:t>
            </a:r>
            <a:r>
              <a:rPr lang="ko-KR" altLang="en-US" dirty="0"/>
              <a:t>와 </a:t>
            </a:r>
            <a:r>
              <a:rPr lang="en-US" altLang="ko-KR" dirty="0" err="1"/>
              <a:t>layout_gravity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endParaRPr lang="en-US" altLang="ko-KR" dirty="0"/>
          </a:p>
          <a:p>
            <a:pPr lvl="2"/>
            <a:r>
              <a:rPr lang="en-US" altLang="ko-KR" b="1" dirty="0"/>
              <a:t>gravity </a:t>
            </a:r>
            <a:r>
              <a:rPr lang="ko-KR" altLang="en-US" b="1" dirty="0" smtClean="0"/>
              <a:t>속성 </a:t>
            </a:r>
            <a:endParaRPr lang="en-US" altLang="ko-KR" b="1" dirty="0" smtClean="0"/>
          </a:p>
          <a:p>
            <a:pPr lvl="4"/>
            <a:r>
              <a:rPr lang="ko-KR" altLang="en-US" dirty="0" smtClean="0"/>
              <a:t>레이아웃 </a:t>
            </a:r>
            <a:r>
              <a:rPr lang="ko-KR" altLang="en-US" dirty="0"/>
              <a:t>안의 위젯을 어디에 배치할 것인지를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값으로 </a:t>
            </a:r>
            <a:r>
              <a:rPr lang="en-US" altLang="ko-KR" dirty="0"/>
              <a:t>left, right, center, top, bottom </a:t>
            </a:r>
            <a:r>
              <a:rPr lang="ko-KR" altLang="en-US" dirty="0"/>
              <a:t>등을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2</a:t>
            </a:r>
            <a:r>
              <a:rPr lang="ko-KR" altLang="en-US" dirty="0"/>
              <a:t>개를 조합하여 </a:t>
            </a:r>
            <a:r>
              <a:rPr lang="en-US" altLang="ko-KR" dirty="0" err="1"/>
              <a:t>right|bottom</a:t>
            </a:r>
            <a:r>
              <a:rPr lang="ko-KR" altLang="en-US" dirty="0"/>
              <a:t>처럼 사용할 수도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5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right | bottom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오른쪽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아래에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정렬한다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3225100"/>
            <a:ext cx="6313785" cy="292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2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b="1" dirty="0"/>
              <a:t>layout_ gravity </a:t>
            </a:r>
            <a:r>
              <a:rPr lang="ko-KR" altLang="en-US" b="1" dirty="0"/>
              <a:t>속성</a:t>
            </a:r>
            <a:endParaRPr lang="en-US" altLang="ko-KR" b="1" dirty="0" smtClean="0"/>
          </a:p>
          <a:p>
            <a:pPr lvl="4"/>
            <a:r>
              <a:rPr lang="en-US" altLang="ko-KR" dirty="0" smtClean="0"/>
              <a:t>gravity </a:t>
            </a:r>
            <a:r>
              <a:rPr lang="ko-KR" altLang="en-US" dirty="0"/>
              <a:t>속성이 자신에게 포함된 자식</a:t>
            </a:r>
            <a:r>
              <a:rPr lang="en-US" altLang="ko-KR" dirty="0"/>
              <a:t>(</a:t>
            </a:r>
            <a:r>
              <a:rPr lang="ko-KR" altLang="en-US" dirty="0"/>
              <a:t>주로 위젯</a:t>
            </a:r>
            <a:r>
              <a:rPr lang="en-US" altLang="ko-KR" dirty="0"/>
              <a:t>)</a:t>
            </a:r>
            <a:r>
              <a:rPr lang="ko-KR" altLang="en-US" dirty="0"/>
              <a:t>을 어디에 위치시킬지를 결정한다면</a:t>
            </a:r>
            <a:r>
              <a:rPr lang="en-US" altLang="ko-KR" dirty="0"/>
              <a:t>, layout_ gravity </a:t>
            </a:r>
            <a:r>
              <a:rPr lang="ko-KR" altLang="en-US" dirty="0"/>
              <a:t>속성은 자신의 위치를 부모</a:t>
            </a:r>
            <a:r>
              <a:rPr lang="en-US" altLang="ko-KR" dirty="0"/>
              <a:t>(</a:t>
            </a:r>
            <a:r>
              <a:rPr lang="ko-KR" altLang="en-US" dirty="0"/>
              <a:t>주로 레이아웃</a:t>
            </a:r>
            <a:r>
              <a:rPr lang="en-US" altLang="ko-KR" dirty="0"/>
              <a:t>)</a:t>
            </a:r>
            <a:r>
              <a:rPr lang="ko-KR" altLang="en-US" dirty="0"/>
              <a:t>의 어디에 </a:t>
            </a:r>
            <a:r>
              <a:rPr lang="ko-KR" altLang="en-US" dirty="0" smtClean="0"/>
              <a:t>위치시킬지 결정함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그래서 </a:t>
            </a:r>
            <a:r>
              <a:rPr lang="en-US" altLang="ko-KR" dirty="0"/>
              <a:t>gravity</a:t>
            </a:r>
            <a:r>
              <a:rPr lang="ko-KR" altLang="en-US" dirty="0"/>
              <a:t>는 레이아웃에</a:t>
            </a:r>
            <a:r>
              <a:rPr lang="en-US" altLang="ko-KR" dirty="0"/>
              <a:t>, layout_  gravity</a:t>
            </a:r>
            <a:r>
              <a:rPr lang="ko-KR" altLang="en-US" dirty="0"/>
              <a:t>는 위젯에 주로 지정함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663150"/>
            <a:ext cx="6333984" cy="319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138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322920"/>
            <a:ext cx="6931832" cy="311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5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baselineAligned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 smtClean="0"/>
              <a:t>크기가 </a:t>
            </a:r>
            <a:r>
              <a:rPr lang="ko-KR" altLang="en-US" dirty="0"/>
              <a:t>다른 위젯들을 보기 좋게 정렬해주는 것으로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 smtClean="0"/>
              <a:t>값을 </a:t>
            </a:r>
            <a:r>
              <a:rPr lang="ko-KR" altLang="en-US" dirty="0"/>
              <a:t>지정할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5-3]</a:t>
            </a:r>
            <a:r>
              <a:rPr lang="ko-KR" altLang="en-US" dirty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a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리니어레이아웃에</a:t>
            </a:r>
            <a:r>
              <a:rPr lang="ko-KR" altLang="en-US" dirty="0"/>
              <a:t> </a:t>
            </a:r>
            <a:r>
              <a:rPr lang="en-US" altLang="ko-KR" dirty="0" err="1"/>
              <a:t>baselineAligned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</a:t>
            </a:r>
            <a:r>
              <a:rPr lang="ko-KR" altLang="en-US" dirty="0" smtClean="0"/>
              <a:t>지정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b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생략하거나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0E87DA-5598-4C93-A11E-593A722E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084908"/>
            <a:ext cx="4398585" cy="34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2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071757" cy="4313238"/>
          </a:xfrm>
        </p:spPr>
        <p:txBody>
          <a:bodyPr/>
          <a:lstStyle/>
          <a:p>
            <a:r>
              <a:rPr lang="ko-KR" altLang="en-US" dirty="0" smtClean="0"/>
              <a:t>한 </a:t>
            </a:r>
            <a:r>
              <a:rPr lang="ko-KR" altLang="en-US" dirty="0"/>
              <a:t>화면에서 </a:t>
            </a:r>
            <a:r>
              <a:rPr lang="ko-KR" altLang="en-US" dirty="0" err="1" smtClean="0"/>
              <a:t>위젯을</a:t>
            </a:r>
            <a:r>
              <a:rPr lang="ko-KR" altLang="en-US" dirty="0" smtClean="0"/>
              <a:t> </a:t>
            </a:r>
            <a:r>
              <a:rPr lang="ko-KR" altLang="en-US" dirty="0"/>
              <a:t>수평과 수직으로 다양하게 </a:t>
            </a:r>
            <a:r>
              <a:rPr lang="ko-KR" altLang="en-US" dirty="0" smtClean="0"/>
              <a:t>배치해야 </a:t>
            </a:r>
            <a:r>
              <a:rPr lang="ko-KR" altLang="en-US" dirty="0"/>
              <a:t>하는 </a:t>
            </a:r>
            <a:r>
              <a:rPr lang="ko-KR" altLang="en-US" dirty="0" smtClean="0"/>
              <a:t>경우</a:t>
            </a:r>
            <a:endParaRPr lang="en-US" altLang="ko-KR" dirty="0"/>
          </a:p>
          <a:p>
            <a:pPr lvl="1"/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안에 </a:t>
            </a:r>
            <a:r>
              <a:rPr lang="ko-KR" altLang="en-US" dirty="0" err="1" smtClean="0"/>
              <a:t>리니어레이아웃을</a:t>
            </a:r>
            <a:r>
              <a:rPr lang="ko-KR" altLang="en-US" dirty="0" smtClean="0"/>
              <a:t> </a:t>
            </a:r>
            <a:r>
              <a:rPr lang="ko-KR" altLang="en-US" dirty="0"/>
              <a:t>생성하는 방식을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/>
              <a:t>바깥의 큰 </a:t>
            </a:r>
            <a:r>
              <a:rPr lang="ko-KR" altLang="en-US" dirty="0" err="1"/>
              <a:t>리니어레이아웃을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개의 작은 </a:t>
            </a:r>
            <a:r>
              <a:rPr lang="ko-KR" altLang="en-US" dirty="0" err="1"/>
              <a:t>리니어레이아웃으로</a:t>
            </a:r>
            <a:r>
              <a:rPr lang="ko-KR" altLang="en-US" dirty="0"/>
              <a:t> 분류한 후 각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필요한 </a:t>
            </a:r>
            <a:r>
              <a:rPr lang="ko-KR" altLang="en-US" dirty="0" err="1"/>
              <a:t>위젯을</a:t>
            </a:r>
            <a:r>
              <a:rPr lang="ko-KR" altLang="en-US" dirty="0"/>
              <a:t> 배치하는 방식을 </a:t>
            </a:r>
            <a:r>
              <a:rPr lang="ko-KR" altLang="en-US" dirty="0" smtClean="0"/>
              <a:t>주로 사용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482656"/>
            <a:ext cx="6354180" cy="364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32663D5-F3A7-4AEE-B791-DBB55D9E5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/>
          <a:stretch/>
        </p:blipFill>
        <p:spPr>
          <a:xfrm>
            <a:off x="3849188" y="3484423"/>
            <a:ext cx="4255933" cy="30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37220" cy="4313238"/>
          </a:xfrm>
        </p:spPr>
        <p:txBody>
          <a:bodyPr/>
          <a:lstStyle/>
          <a:p>
            <a:r>
              <a:rPr lang="en-US" altLang="ko-KR" sz="1900" dirty="0" err="1"/>
              <a:t>layout_weight</a:t>
            </a:r>
            <a:r>
              <a:rPr lang="en-US" altLang="ko-KR" sz="1900" dirty="0"/>
              <a:t> </a:t>
            </a:r>
            <a:r>
              <a:rPr lang="ko-KR" altLang="en-US" sz="1900" dirty="0"/>
              <a:t>속성</a:t>
            </a:r>
            <a:endParaRPr lang="en-US" altLang="ko-KR" sz="1900" dirty="0"/>
          </a:p>
          <a:p>
            <a:pPr lvl="2"/>
            <a:r>
              <a:rPr lang="ko-KR" altLang="en-US" sz="1500" dirty="0" err="1"/>
              <a:t>리니어레이아웃을</a:t>
            </a:r>
            <a:r>
              <a:rPr lang="ko-KR" altLang="en-US" sz="1500" dirty="0"/>
              <a:t> 여러 개 사용할 경우 각 레이아웃의 크기를 지정해야 </a:t>
            </a:r>
            <a:r>
              <a:rPr lang="ko-KR" altLang="en-US" sz="1500" dirty="0" smtClean="0"/>
              <a:t>함</a:t>
            </a:r>
            <a:r>
              <a:rPr lang="en-US" altLang="ko-KR" sz="1500" dirty="0" smtClean="0"/>
              <a:t> </a:t>
            </a:r>
          </a:p>
          <a:p>
            <a:pPr lvl="2"/>
            <a:r>
              <a:rPr lang="ko-KR" altLang="en-US" sz="1500" dirty="0" smtClean="0"/>
              <a:t>레이아웃을 </a:t>
            </a:r>
            <a:r>
              <a:rPr lang="ko-KR" altLang="en-US" sz="1500" dirty="0"/>
              <a:t>화면 전체에 채워야 하기 때문에 </a:t>
            </a:r>
            <a:r>
              <a:rPr lang="ko-KR" altLang="en-US" sz="1500" dirty="0" smtClean="0"/>
              <a:t>주로 </a:t>
            </a:r>
            <a:r>
              <a:rPr lang="ko-KR" altLang="en-US" sz="1500" dirty="0"/>
              <a:t>전체 화면에 대한 비율</a:t>
            </a:r>
            <a:r>
              <a:rPr lang="en-US" altLang="ko-KR" sz="1500" dirty="0" smtClean="0"/>
              <a:t>(%)</a:t>
            </a:r>
            <a:r>
              <a:rPr lang="ko-KR" altLang="en-US" sz="1500" dirty="0" smtClean="0"/>
              <a:t>로 지정함</a:t>
            </a:r>
            <a:r>
              <a:rPr lang="en-US" altLang="ko-KR" sz="1500" dirty="0" smtClean="0"/>
              <a:t> 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29653" y="2044545"/>
            <a:ext cx="6390537" cy="4813455"/>
            <a:chOff x="1061404" y="2723559"/>
            <a:chExt cx="6390537" cy="481345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2723559"/>
              <a:ext cx="6313785" cy="1607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04" y="4232679"/>
              <a:ext cx="6390537" cy="3304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577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389064"/>
            <a:ext cx="6333984" cy="380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3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ko-KR" altLang="en-US" dirty="0" smtClean="0"/>
              <a:t>첫 </a:t>
            </a:r>
            <a:r>
              <a:rPr lang="ko-KR" altLang="en-US" dirty="0"/>
              <a:t>번째 레이아웃의 버튼만 </a:t>
            </a:r>
            <a:r>
              <a:rPr lang="ko-KR" altLang="en-US" dirty="0" smtClean="0"/>
              <a:t>보이는 것을 해결하기 </a:t>
            </a:r>
            <a:r>
              <a:rPr lang="ko-KR" altLang="en-US" dirty="0"/>
              <a:t>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5-5]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행</a:t>
            </a:r>
            <a:r>
              <a:rPr lang="en-US" altLang="ko-KR" dirty="0"/>
              <a:t>, 17</a:t>
            </a:r>
            <a:r>
              <a:rPr lang="ko-KR" altLang="en-US" dirty="0"/>
              <a:t>행</a:t>
            </a:r>
            <a:r>
              <a:rPr lang="en-US" altLang="ko-KR" dirty="0"/>
              <a:t>, 28</a:t>
            </a:r>
            <a:r>
              <a:rPr lang="ko-KR" altLang="en-US" dirty="0"/>
              <a:t>행의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=“match_ </a:t>
            </a:r>
            <a:r>
              <a:rPr lang="en-US" altLang="ko-KR" dirty="0" smtClean="0"/>
              <a:t>parent</a:t>
            </a:r>
            <a:r>
              <a:rPr lang="en-US" altLang="ko-KR" dirty="0"/>
              <a:t>”</a:t>
            </a:r>
            <a:r>
              <a:rPr lang="ko-KR" altLang="en-US" dirty="0"/>
              <a:t>를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=wrap_ content”</a:t>
            </a:r>
            <a:r>
              <a:rPr lang="ko-KR" altLang="en-US" dirty="0"/>
              <a:t>로 </a:t>
            </a:r>
            <a:r>
              <a:rPr lang="ko-KR" altLang="en-US" dirty="0" smtClean="0"/>
              <a:t>바꿈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그리고 </a:t>
            </a:r>
            <a:r>
              <a:rPr lang="ko-KR" altLang="en-US" dirty="0"/>
              <a:t>레이아웃마다 구분되어 보이도록 내부에 있는 </a:t>
            </a:r>
            <a:r>
              <a:rPr lang="en-US" altLang="ko-KR" dirty="0"/>
              <a:t>3</a:t>
            </a:r>
            <a:r>
              <a:rPr lang="ko-KR" altLang="en-US" dirty="0"/>
              <a:t>개의 레이아웃에 </a:t>
            </a:r>
            <a:r>
              <a:rPr lang="en-US" altLang="ko-KR" dirty="0"/>
              <a:t>background </a:t>
            </a:r>
            <a:r>
              <a:rPr lang="ko-KR" altLang="en-US" dirty="0"/>
              <a:t>속성을 </a:t>
            </a:r>
            <a:r>
              <a:rPr lang="ko-KR" altLang="en-US" dirty="0" smtClean="0"/>
              <a:t>지정함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505305"/>
            <a:ext cx="5980747" cy="427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altLang="ko-KR" dirty="0" smtClean="0"/>
              <a:t>3</a:t>
            </a:r>
            <a:r>
              <a:rPr lang="ko-KR" altLang="en-US" dirty="0"/>
              <a:t>개의 레이아웃이 모두 보이기는 하지만 </a:t>
            </a:r>
            <a:r>
              <a:rPr lang="ko-KR" altLang="en-US" dirty="0" smtClean="0"/>
              <a:t>화면을 </a:t>
            </a:r>
            <a:r>
              <a:rPr lang="ko-KR" altLang="en-US" dirty="0"/>
              <a:t>꽉 채우지는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layout_weight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</a:t>
            </a:r>
            <a:r>
              <a:rPr lang="ko-KR" altLang="en-US" dirty="0"/>
              <a:t>각 레이아웃의 </a:t>
            </a:r>
            <a:r>
              <a:rPr lang="ko-KR" altLang="en-US" dirty="0" err="1"/>
              <a:t>가중값을</a:t>
            </a:r>
            <a:r>
              <a:rPr lang="ko-KR" altLang="en-US" dirty="0"/>
              <a:t>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4"/>
            <a:r>
              <a:rPr lang="en-US" altLang="ko-KR" dirty="0" err="1"/>
              <a:t>layout_weight</a:t>
            </a:r>
            <a:r>
              <a:rPr lang="ko-KR" altLang="en-US" dirty="0"/>
              <a:t>를 모두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smtClean="0"/>
              <a:t>지정하여 세 레이아웃의 </a:t>
            </a:r>
            <a:r>
              <a:rPr lang="ko-KR" altLang="en-US" dirty="0"/>
              <a:t>높이를 </a:t>
            </a:r>
            <a:r>
              <a:rPr lang="ko-KR" altLang="en-US" dirty="0" smtClean="0"/>
              <a:t>동일하도록 함</a:t>
            </a:r>
            <a:endParaRPr lang="en-US" altLang="ko-KR" dirty="0"/>
          </a:p>
          <a:p>
            <a:pPr lvl="4"/>
            <a:r>
              <a:rPr lang="en-US" altLang="ko-KR" dirty="0" smtClean="0"/>
              <a:t>layout</a:t>
            </a:r>
            <a:r>
              <a:rPr lang="en-US" altLang="ko-KR" dirty="0"/>
              <a:t>_ height</a:t>
            </a:r>
            <a:r>
              <a:rPr lang="ko-KR" altLang="en-US" dirty="0"/>
              <a:t>는 다시 “</a:t>
            </a:r>
            <a:r>
              <a:rPr lang="en-US" altLang="ko-KR" dirty="0" err="1" smtClean="0"/>
              <a:t>match_parent</a:t>
            </a:r>
            <a:r>
              <a:rPr lang="en-US" altLang="ko-KR" dirty="0"/>
              <a:t>”</a:t>
            </a:r>
            <a:r>
              <a:rPr lang="ko-KR" altLang="en-US" dirty="0"/>
              <a:t>로 </a:t>
            </a:r>
            <a:r>
              <a:rPr lang="ko-KR" altLang="en-US" dirty="0" smtClean="0"/>
              <a:t>변경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1904" y="2324037"/>
            <a:ext cx="5379856" cy="4412043"/>
            <a:chOff x="1081904" y="2452369"/>
            <a:chExt cx="5223374" cy="4283711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2452369"/>
              <a:ext cx="5214665" cy="1465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904" y="3895055"/>
              <a:ext cx="5207987" cy="284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160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33855"/>
            <a:ext cx="6940720" cy="374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99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 레이아웃의 개념을 이해한다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 다양한 레이아웃으로 화면을 구성한다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Kotlin </a:t>
            </a:r>
            <a:r>
              <a:rPr lang="ko-KR" altLang="en-US" dirty="0"/>
              <a:t>코드만으로 화면을 작성한다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ko-KR" altLang="en-US" dirty="0" smtClean="0"/>
              <a:t>지금까지 </a:t>
            </a:r>
            <a:r>
              <a:rPr lang="ko-KR" altLang="en-US" dirty="0"/>
              <a:t>작성한 프로젝트는 기본적으로 </a:t>
            </a:r>
            <a:r>
              <a:rPr lang="en-US" altLang="ko-KR" dirty="0"/>
              <a:t>activity_main.xml</a:t>
            </a:r>
            <a:r>
              <a:rPr lang="ko-KR" altLang="en-US" dirty="0"/>
              <a:t>에서 화면을 구성한 후 </a:t>
            </a:r>
            <a:r>
              <a:rPr lang="en-US" altLang="ko-KR" dirty="0"/>
              <a:t>Kotlin </a:t>
            </a:r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en-US" altLang="ko-KR" dirty="0" err="1"/>
              <a:t>MainActivity.kt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 err="1"/>
              <a:t>setContentView</a:t>
            </a:r>
            <a:r>
              <a:rPr lang="en-US" altLang="ko-KR" dirty="0"/>
              <a:t>() </a:t>
            </a:r>
            <a:r>
              <a:rPr lang="ko-KR" altLang="en-US" dirty="0"/>
              <a:t>메소드로 화면을 출력함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en-US" altLang="ko-KR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Kotlin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코드로 화면 만들기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984581"/>
            <a:ext cx="6333984" cy="405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133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5-1&gt;</a:t>
            </a:r>
            <a:r>
              <a:rPr lang="ko-KR" altLang="en-US" dirty="0" smtClean="0">
                <a:solidFill>
                  <a:srgbClr val="7030A0"/>
                </a:solidFill>
              </a:rPr>
              <a:t> </a:t>
            </a:r>
            <a:r>
              <a:rPr lang="en-US" altLang="ko-KR" dirty="0">
                <a:solidFill>
                  <a:srgbClr val="7030A0"/>
                </a:solidFill>
              </a:rPr>
              <a:t>XML </a:t>
            </a:r>
            <a:r>
              <a:rPr lang="ko-KR" altLang="en-US" dirty="0">
                <a:solidFill>
                  <a:srgbClr val="7030A0"/>
                </a:solidFill>
              </a:rPr>
              <a:t>없이 화면 코딩하기</a:t>
            </a:r>
            <a:endParaRPr lang="en-US" altLang="ko-KR" dirty="0">
              <a:solidFill>
                <a:srgbClr val="7030A0"/>
              </a:solidFill>
            </a:endParaRPr>
          </a:p>
          <a:p>
            <a:pPr lvl="3"/>
            <a:r>
              <a:rPr lang="ko-KR" altLang="en-US" dirty="0"/>
              <a:t>버튼을 클릭하면 토스트 메시지가 출력되는 화면을 </a:t>
            </a:r>
            <a:r>
              <a:rPr lang="en-US" altLang="ko-KR" dirty="0"/>
              <a:t>Kotlin</a:t>
            </a:r>
            <a:r>
              <a:rPr lang="ko-KR" altLang="en-US" dirty="0"/>
              <a:t>만으로 </a:t>
            </a:r>
            <a:r>
              <a:rPr lang="ko-KR" altLang="en-US" dirty="0" err="1" smtClean="0"/>
              <a:t>코딩하기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생성 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ko-KR" altLang="en-US" dirty="0" smtClean="0"/>
              <a:t>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Project5_1’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err="1"/>
              <a:t>com.cookandroid</a:t>
            </a:r>
            <a:r>
              <a:rPr lang="en-US" altLang="ko-KR" dirty="0"/>
              <a:t>. project5_1</a:t>
            </a:r>
            <a:r>
              <a:rPr lang="en-US" altLang="ko-KR" dirty="0" smtClean="0"/>
              <a:t>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Kotlin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코드로 화면 만들기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40DCE48-5665-440B-B95D-C6E846CEF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46" y="1983698"/>
            <a:ext cx="2405589" cy="42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58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ko-KR" altLang="en-US" dirty="0" smtClean="0"/>
              <a:t>이번 </a:t>
            </a:r>
            <a:r>
              <a:rPr lang="ko-KR" altLang="en-US" dirty="0"/>
              <a:t>실습에는 </a:t>
            </a:r>
            <a:r>
              <a:rPr lang="en-US" altLang="ko-KR" dirty="0"/>
              <a:t>XML </a:t>
            </a:r>
            <a:r>
              <a:rPr lang="ko-KR" altLang="en-US" dirty="0"/>
              <a:t>파일이 필요 </a:t>
            </a:r>
            <a:r>
              <a:rPr lang="ko-KR" altLang="en-US" dirty="0" smtClean="0"/>
              <a:t>없음</a:t>
            </a:r>
            <a:endParaRPr lang="en-US" altLang="ko-KR" dirty="0"/>
          </a:p>
          <a:p>
            <a:pPr lvl="3"/>
            <a:r>
              <a:rPr lang="en-US" altLang="ko-KR" dirty="0" smtClean="0"/>
              <a:t>Android </a:t>
            </a:r>
            <a:r>
              <a:rPr lang="en-US" altLang="ko-KR" dirty="0"/>
              <a:t>Studio</a:t>
            </a:r>
            <a:r>
              <a:rPr lang="ko-KR" altLang="en-US" dirty="0"/>
              <a:t>의 </a:t>
            </a:r>
            <a:r>
              <a:rPr lang="en-US" altLang="ko-KR" dirty="0"/>
              <a:t>Project Tree</a:t>
            </a:r>
            <a:r>
              <a:rPr lang="ko-KR" altLang="en-US" dirty="0"/>
              <a:t>에서 </a:t>
            </a:r>
            <a:r>
              <a:rPr lang="en-US" altLang="ko-KR" dirty="0"/>
              <a:t>[app]-[res] -[layout]-[activity_main.xml]</a:t>
            </a:r>
            <a:r>
              <a:rPr lang="ko-KR" altLang="en-US" dirty="0"/>
              <a:t>을 마우스 오른쪽 버튼으로 클릭하고 </a:t>
            </a:r>
            <a:r>
              <a:rPr lang="en-US" altLang="ko-KR" dirty="0"/>
              <a:t>[Delete]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삭제함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[</a:t>
            </a:r>
            <a:r>
              <a:rPr lang="en-US" altLang="ko-KR" dirty="0"/>
              <a:t>Delete] </a:t>
            </a:r>
            <a:r>
              <a:rPr lang="ko-KR" altLang="en-US" dirty="0"/>
              <a:t>창이 나오면 체크 버튼이 모두 켜진 상태에서 </a:t>
            </a:r>
            <a:r>
              <a:rPr lang="en-US" altLang="ko-KR" dirty="0"/>
              <a:t>&lt;OK&gt;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[</a:t>
            </a:r>
            <a:r>
              <a:rPr lang="en-US" altLang="ko-KR" dirty="0"/>
              <a:t>Usage Detected] </a:t>
            </a:r>
            <a:r>
              <a:rPr lang="ko-KR" altLang="en-US" dirty="0"/>
              <a:t>창이 나오면 </a:t>
            </a:r>
            <a:r>
              <a:rPr lang="en-US" altLang="ko-KR" dirty="0"/>
              <a:t>&lt;Delete Anyway&gt;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en-US" altLang="ko-KR" dirty="0" smtClean="0"/>
              <a:t>3)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app</a:t>
            </a:r>
            <a:r>
              <a:rPr lang="en-US" altLang="ko-KR" dirty="0" smtClean="0"/>
              <a:t>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  </a:t>
            </a:r>
          </a:p>
          <a:p>
            <a:pPr lvl="4"/>
            <a:r>
              <a:rPr lang="ko-KR" altLang="en-US" dirty="0" smtClean="0"/>
              <a:t>앞에서 </a:t>
            </a:r>
            <a:r>
              <a:rPr lang="en-US" altLang="ko-KR" dirty="0"/>
              <a:t>activity_main.xml </a:t>
            </a:r>
            <a:r>
              <a:rPr lang="ko-KR" altLang="en-US" dirty="0"/>
              <a:t>파일을 삭제했기 </a:t>
            </a:r>
            <a:r>
              <a:rPr lang="ko-KR" altLang="en-US" dirty="0" smtClean="0"/>
              <a:t>때문에</a:t>
            </a:r>
            <a:r>
              <a:rPr lang="ko-KR" altLang="en-US" dirty="0"/>
              <a:t> 프로젝트를 실행하면 </a:t>
            </a:r>
            <a:r>
              <a:rPr lang="en-US" altLang="ko-KR" dirty="0" err="1"/>
              <a:t>setContentView</a:t>
            </a:r>
            <a:r>
              <a:rPr lang="en-US" altLang="ko-KR" dirty="0"/>
              <a:t>() </a:t>
            </a:r>
            <a:r>
              <a:rPr lang="ko-KR" altLang="en-US" dirty="0" err="1"/>
              <a:t>메소드에서</a:t>
            </a:r>
            <a:r>
              <a:rPr lang="ko-KR" altLang="en-US" dirty="0"/>
              <a:t> 오류가 발생함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일단 </a:t>
            </a:r>
            <a:r>
              <a:rPr lang="ko-KR" altLang="en-US" dirty="0"/>
              <a:t>오류가 발생한 행 앞에 </a:t>
            </a:r>
            <a:r>
              <a:rPr lang="en-US" altLang="ko-KR" dirty="0"/>
              <a:t>//</a:t>
            </a:r>
            <a:r>
              <a:rPr lang="ko-KR" altLang="en-US" dirty="0"/>
              <a:t>를 붙여 주석으로 처리한 후 다음 작업을 </a:t>
            </a:r>
            <a:r>
              <a:rPr lang="ko-KR" altLang="en-US" dirty="0" smtClean="0"/>
              <a:t>진행</a:t>
            </a:r>
            <a:endParaRPr lang="en-US" altLang="ko-KR" dirty="0"/>
          </a:p>
          <a:p>
            <a:pPr lvl="2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ko-KR" altLang="en-US" dirty="0" err="1" smtClean="0"/>
              <a:t>리니어레이아웃을</a:t>
            </a:r>
            <a:r>
              <a:rPr lang="ko-KR" altLang="en-US" dirty="0" smtClean="0"/>
              <a:t> </a:t>
            </a:r>
            <a:r>
              <a:rPr lang="ko-KR" altLang="en-US" dirty="0"/>
              <a:t>생성하는 코드를 작성하고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Kotlin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코드로 화면 만들기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52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Kotlin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코드로 화면 만들기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75583"/>
            <a:ext cx="6727434" cy="5078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537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ko-KR" altLang="en-US" dirty="0" smtClean="0"/>
              <a:t>버튼을 </a:t>
            </a:r>
            <a:r>
              <a:rPr lang="ko-KR" altLang="en-US" dirty="0"/>
              <a:t>만들고</a:t>
            </a:r>
            <a:r>
              <a:rPr lang="en-US" altLang="ko-KR" dirty="0"/>
              <a:t>, </a:t>
            </a:r>
            <a:r>
              <a:rPr lang="ko-KR" altLang="en-US" dirty="0"/>
              <a:t>버튼을 클릭했을 때의 토스트 메시지를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메소드 안에 이어서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4"/>
            <a:endParaRPr lang="en-US" altLang="ko-KR" b="1" dirty="0"/>
          </a:p>
          <a:p>
            <a:pPr lvl="4"/>
            <a:endParaRPr lang="en-US" altLang="ko-KR" b="1" dirty="0" smtClean="0"/>
          </a:p>
          <a:p>
            <a:pPr lvl="4"/>
            <a:endParaRPr lang="en-US" altLang="ko-KR" b="1" dirty="0"/>
          </a:p>
          <a:p>
            <a:pPr lvl="4"/>
            <a:endParaRPr lang="en-US" altLang="ko-KR" b="1" dirty="0" smtClean="0"/>
          </a:p>
          <a:p>
            <a:pPr lvl="4"/>
            <a:endParaRPr lang="en-US" altLang="ko-KR" b="1" dirty="0"/>
          </a:p>
          <a:p>
            <a:pPr lvl="4"/>
            <a:endParaRPr lang="en-US" altLang="ko-KR" b="1" dirty="0" smtClean="0"/>
          </a:p>
          <a:p>
            <a:pPr lvl="4"/>
            <a:endParaRPr lang="en-US" altLang="ko-KR" b="1" dirty="0"/>
          </a:p>
          <a:p>
            <a:pPr lvl="4"/>
            <a:endParaRPr lang="en-US" altLang="ko-KR" b="1" dirty="0" smtClean="0"/>
          </a:p>
          <a:p>
            <a:pPr lvl="4"/>
            <a:endParaRPr lang="en-US" altLang="ko-KR" b="1" dirty="0"/>
          </a:p>
          <a:p>
            <a:pPr lvl="4"/>
            <a:endParaRPr lang="en-US" altLang="ko-KR" b="1" dirty="0" smtClean="0"/>
          </a:p>
          <a:p>
            <a:pPr lvl="1"/>
            <a:r>
              <a:rPr lang="ko-KR" altLang="en-US" dirty="0"/>
              <a:t>프로젝트 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(6</a:t>
            </a:r>
            <a:r>
              <a:rPr lang="en-US" altLang="ko-KR" dirty="0" smtClean="0"/>
              <a:t>) [</a:t>
            </a:r>
            <a:r>
              <a:rPr lang="en-US" altLang="ko-KR" dirty="0"/>
              <a:t>Run As]-[Run ‘app’]</a:t>
            </a:r>
            <a:r>
              <a:rPr lang="ko-KR" altLang="en-US" dirty="0"/>
              <a:t>을 선택하거나 </a:t>
            </a:r>
            <a:r>
              <a:rPr lang="en-US" altLang="ko-KR" dirty="0"/>
              <a:t>[Run ‘app’] </a:t>
            </a:r>
            <a:r>
              <a:rPr lang="ko-KR" altLang="en-US" dirty="0"/>
              <a:t>아이콘을 클릭하여 프로젝트를 </a:t>
            </a:r>
            <a:r>
              <a:rPr lang="ko-KR" altLang="en-US" dirty="0" smtClean="0"/>
              <a:t>실행하고</a:t>
            </a:r>
            <a:r>
              <a:rPr lang="en-US" altLang="ko-KR" dirty="0" smtClean="0"/>
              <a:t> </a:t>
            </a:r>
            <a:r>
              <a:rPr lang="ko-KR" altLang="en-US" dirty="0"/>
              <a:t>버튼을 </a:t>
            </a:r>
            <a:r>
              <a:rPr lang="ko-KR" altLang="en-US" dirty="0" smtClean="0"/>
              <a:t>클릭해 보기</a:t>
            </a:r>
            <a:endParaRPr lang="en-US" altLang="ko-KR" dirty="0"/>
          </a:p>
          <a:p>
            <a:pPr lvl="4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Kotlin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코드로 화면 만들기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827550"/>
            <a:ext cx="6749650" cy="277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614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Kotlin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코드로 화면 만들기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" y="1165323"/>
            <a:ext cx="6918503" cy="3225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242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렐러티브레이아웃의</a:t>
            </a:r>
            <a:r>
              <a:rPr lang="ko-KR" altLang="en-US" dirty="0"/>
              <a:t> 상하좌우에 배치</a:t>
            </a:r>
          </a:p>
          <a:p>
            <a:pPr lvl="2"/>
            <a:r>
              <a:rPr lang="ko-KR" altLang="en-US" dirty="0" err="1"/>
              <a:t>렐러티브레이아웃</a:t>
            </a:r>
            <a:r>
              <a:rPr lang="ko-KR" altLang="en-US" dirty="0"/>
              <a:t> 안에 포함된 위젯의 속성 중 부모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  <a:r>
              <a:rPr lang="ko-KR" altLang="en-US" dirty="0"/>
              <a:t>의 어느 위치에 배치할지를 결정하는 속성은 모두 일곱 가지임</a:t>
            </a:r>
            <a:r>
              <a:rPr lang="en-US" altLang="ko-KR" dirty="0"/>
              <a:t>.</a:t>
            </a:r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렐러티브레이아웃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C7D51E2-FF80-4B15-B69B-54E4F19A7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446347"/>
            <a:ext cx="6460782" cy="35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9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렐러티브레이아웃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081613"/>
            <a:ext cx="6293587" cy="559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3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위젯의 상대 위치에 배치</a:t>
            </a:r>
            <a:endParaRPr lang="en-US" altLang="ko-KR" dirty="0"/>
          </a:p>
          <a:p>
            <a:pPr lvl="2"/>
            <a:r>
              <a:rPr lang="ko-KR" altLang="en-US" dirty="0" err="1"/>
              <a:t>렐러티브레이아웃</a:t>
            </a:r>
            <a:r>
              <a:rPr lang="ko-KR" altLang="en-US" dirty="0"/>
              <a:t> 안에서 다른 위젯의 특정한 곳에 배치하는 방법도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r>
              <a:rPr lang="ko-KR" altLang="en-US" dirty="0"/>
              <a:t>각 속성의 값에는 다른 </a:t>
            </a:r>
            <a:r>
              <a:rPr lang="ko-KR" altLang="en-US" dirty="0" err="1"/>
              <a:t>위젯의</a:t>
            </a:r>
            <a:r>
              <a:rPr lang="ko-KR" altLang="en-US" dirty="0"/>
              <a:t> 아이디를 지정하면 되는데 “</a:t>
            </a:r>
            <a:r>
              <a:rPr lang="en-US" altLang="ko-KR" dirty="0"/>
              <a:t>@+id/</a:t>
            </a:r>
            <a:r>
              <a:rPr lang="ko-KR" altLang="en-US" dirty="0"/>
              <a:t>기준 </a:t>
            </a:r>
            <a:r>
              <a:rPr lang="ko-KR" altLang="en-US" dirty="0" err="1"/>
              <a:t>위젯의</a:t>
            </a:r>
            <a:r>
              <a:rPr lang="ko-KR" altLang="en-US" dirty="0"/>
              <a:t> 아이디”와 같은 형식으로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3"/>
            <a:r>
              <a:rPr lang="ko-KR" altLang="en-US" dirty="0" smtClean="0"/>
              <a:t>다른 </a:t>
            </a:r>
            <a:r>
              <a:rPr lang="ko-KR" altLang="en-US" dirty="0"/>
              <a:t>위젯과 관련된 속성은 다음 그림과 </a:t>
            </a:r>
            <a:r>
              <a:rPr lang="ko-KR" altLang="en-US" dirty="0" smtClean="0"/>
              <a:t>같음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렐러티브레이아웃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2BA2BB7-AFDB-47DC-93C0-E626369D3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941239"/>
            <a:ext cx="5497565" cy="29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렐러티브레이아웃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0614" y="917054"/>
            <a:ext cx="5606278" cy="5932225"/>
            <a:chOff x="1090613" y="985719"/>
            <a:chExt cx="5747149" cy="6081286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985719"/>
              <a:ext cx="5717771" cy="1612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2561093"/>
              <a:ext cx="5747149" cy="4505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677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레이아웃의 개요</a:t>
            </a:r>
            <a:endParaRPr lang="en-US" altLang="ko-KR" b="1" dirty="0"/>
          </a:p>
          <a:p>
            <a:r>
              <a:rPr lang="ko-KR" altLang="en-US" b="1" dirty="0" err="1"/>
              <a:t>리니어레이아웃</a:t>
            </a:r>
            <a:endParaRPr lang="en-US" altLang="ko-KR" b="1" dirty="0"/>
          </a:p>
          <a:p>
            <a:r>
              <a:rPr lang="ko-KR" altLang="en-US" dirty="0"/>
              <a:t>기타 레이아웃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5-12]</a:t>
            </a:r>
            <a:r>
              <a:rPr lang="ko-KR" altLang="en-US" dirty="0"/>
              <a:t>는 여러 위젯에 대한 상대적인 위치를 지정하는 방식을 </a:t>
            </a:r>
            <a:r>
              <a:rPr lang="ko-KR" altLang="en-US" dirty="0" smtClean="0"/>
              <a:t>보여줌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&lt;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&lt;</a:t>
            </a:r>
            <a:r>
              <a:rPr lang="ko-KR" altLang="en-US" dirty="0"/>
              <a:t>기준</a:t>
            </a:r>
            <a:r>
              <a:rPr lang="en-US" altLang="ko-KR" dirty="0"/>
              <a:t>1&gt;</a:t>
            </a:r>
            <a:r>
              <a:rPr lang="ko-KR" altLang="en-US" dirty="0"/>
              <a:t>의 오른쪽과 </a:t>
            </a:r>
            <a:r>
              <a:rPr lang="en-US" altLang="ko-KR" dirty="0"/>
              <a:t>&lt;</a:t>
            </a:r>
            <a:r>
              <a:rPr lang="ko-KR" altLang="en-US" dirty="0"/>
              <a:t>기준</a:t>
            </a:r>
            <a:r>
              <a:rPr lang="en-US" altLang="ko-KR" dirty="0"/>
              <a:t>2&gt;</a:t>
            </a:r>
            <a:r>
              <a:rPr lang="ko-KR" altLang="en-US" dirty="0"/>
              <a:t>의 위쪽에 맞춰서 배치했으며</a:t>
            </a:r>
            <a:r>
              <a:rPr lang="en-US" altLang="ko-KR" dirty="0"/>
              <a:t>, &lt;2</a:t>
            </a:r>
            <a:r>
              <a:rPr lang="ko-KR" altLang="en-US" dirty="0"/>
              <a:t>번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&lt;</a:t>
            </a:r>
            <a:r>
              <a:rPr lang="ko-KR" altLang="en-US" dirty="0"/>
              <a:t>기준</a:t>
            </a:r>
            <a:r>
              <a:rPr lang="en-US" altLang="ko-KR" dirty="0"/>
              <a:t>1&gt;</a:t>
            </a:r>
            <a:r>
              <a:rPr lang="ko-KR" altLang="en-US" dirty="0"/>
              <a:t>의 아래쪽과 레이아웃의 오른쪽 정렬을 조합하여 </a:t>
            </a:r>
            <a:r>
              <a:rPr lang="ko-KR" altLang="en-US" dirty="0" smtClean="0"/>
              <a:t>배치함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렐러티브레이아웃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913640"/>
            <a:ext cx="5606278" cy="48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343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렐러티브레이아웃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87910"/>
            <a:ext cx="6909615" cy="223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143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테이블레이아웃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위젯을</a:t>
            </a:r>
            <a:r>
              <a:rPr lang="ko-KR" altLang="en-US" dirty="0" smtClean="0"/>
              <a:t> </a:t>
            </a:r>
            <a:r>
              <a:rPr lang="ko-KR" altLang="en-US" dirty="0"/>
              <a:t>표형태로 배치할 때 주로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  <a:r>
              <a:rPr lang="ko-KR" altLang="en-US" dirty="0"/>
              <a:t>와 함께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행의 수 </a:t>
            </a:r>
            <a:r>
              <a:rPr lang="en-US" altLang="ko-KR" dirty="0" smtClean="0"/>
              <a:t>: &lt;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  <a:r>
              <a:rPr lang="ko-KR" altLang="en-US" dirty="0"/>
              <a:t>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열의 수 </a:t>
            </a:r>
            <a:r>
              <a:rPr lang="en-US" altLang="ko-KR" dirty="0" smtClean="0"/>
              <a:t>: &lt;</a:t>
            </a:r>
            <a:r>
              <a:rPr lang="en-US" altLang="ko-KR" dirty="0" err="1"/>
              <a:t>TableRow</a:t>
            </a:r>
            <a:r>
              <a:rPr lang="en-US" altLang="ko-KR" dirty="0"/>
              <a:t>&gt; </a:t>
            </a:r>
            <a:r>
              <a:rPr lang="ko-KR" altLang="en-US" dirty="0"/>
              <a:t>안에 포함된 </a:t>
            </a:r>
            <a:r>
              <a:rPr lang="ko-KR" altLang="en-US" dirty="0" err="1" smtClean="0"/>
              <a:t>위젯의</a:t>
            </a:r>
            <a:r>
              <a:rPr lang="ko-KR" altLang="en-US" dirty="0" smtClean="0"/>
              <a:t> 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978A11A-E59F-429D-A368-39FF90B1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117334"/>
            <a:ext cx="3765292" cy="34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2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8"/>
            <a:ext cx="7780565" cy="5413541"/>
          </a:xfrm>
        </p:spPr>
        <p:txBody>
          <a:bodyPr/>
          <a:lstStyle/>
          <a:p>
            <a:r>
              <a:rPr lang="ko-KR" altLang="en-US" dirty="0" smtClean="0"/>
              <a:t>테이블레이아웃의 속성</a:t>
            </a:r>
            <a:endParaRPr lang="en-US" altLang="ko-KR" dirty="0" smtClean="0"/>
          </a:p>
          <a:p>
            <a:pPr lvl="1"/>
            <a:r>
              <a:rPr lang="en-US" altLang="ko-KR" b="1" dirty="0" err="1" smtClean="0"/>
              <a:t>layout_span</a:t>
            </a:r>
            <a:endParaRPr lang="en-US" altLang="ko-KR" b="1" dirty="0" smtClean="0"/>
          </a:p>
          <a:p>
            <a:pPr lvl="3"/>
            <a:r>
              <a:rPr lang="ko-KR" altLang="en-US" dirty="0" smtClean="0"/>
              <a:t>테이블레이아웃 </a:t>
            </a:r>
            <a:r>
              <a:rPr lang="ko-KR" altLang="en-US" dirty="0"/>
              <a:t>안에 포함된 </a:t>
            </a:r>
            <a:r>
              <a:rPr lang="ko-KR" altLang="en-US" dirty="0" err="1"/>
              <a:t>위젯에</a:t>
            </a:r>
            <a:r>
              <a:rPr lang="ko-KR" altLang="en-US" dirty="0"/>
              <a:t> 설정하는 속성</a:t>
            </a:r>
            <a:endParaRPr lang="en-US" altLang="ko-KR" dirty="0" smtClean="0"/>
          </a:p>
          <a:p>
            <a:pPr lvl="3"/>
            <a:r>
              <a:rPr lang="ko-KR" altLang="en-US" dirty="0"/>
              <a:t>열을 합쳐서 표시하라는 </a:t>
            </a:r>
            <a:r>
              <a:rPr lang="ko-KR" altLang="en-US" dirty="0" smtClean="0"/>
              <a:t>의미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en-US" altLang="ko-KR" dirty="0" err="1"/>
              <a:t>layout_span</a:t>
            </a:r>
            <a:r>
              <a:rPr lang="en-US" altLang="ko-KR" dirty="0"/>
              <a:t>=“2”</a:t>
            </a:r>
            <a:r>
              <a:rPr lang="ko-KR" altLang="en-US" dirty="0"/>
              <a:t>는 현재 셀부터 </a:t>
            </a:r>
            <a:r>
              <a:rPr lang="en-US" altLang="ko-KR" dirty="0"/>
              <a:t>2</a:t>
            </a:r>
            <a:r>
              <a:rPr lang="ko-KR" altLang="en-US" dirty="0"/>
              <a:t>개의 셀을 합쳐서 </a:t>
            </a:r>
            <a:r>
              <a:rPr lang="ko-KR" altLang="en-US" dirty="0" smtClean="0"/>
              <a:t>표시함</a:t>
            </a:r>
            <a:endParaRPr lang="en-US" altLang="ko-KR" dirty="0" smtClean="0"/>
          </a:p>
          <a:p>
            <a:pPr lvl="1"/>
            <a:r>
              <a:rPr lang="en-US" altLang="ko-KR" b="1" dirty="0" err="1" smtClean="0"/>
              <a:t>layout_column</a:t>
            </a:r>
            <a:endParaRPr lang="en-US" altLang="ko-KR" b="1" dirty="0" smtClean="0"/>
          </a:p>
          <a:p>
            <a:pPr lvl="3"/>
            <a:r>
              <a:rPr lang="ko-KR" altLang="en-US" dirty="0"/>
              <a:t>테이블레이아웃 안에 포함된 </a:t>
            </a:r>
            <a:r>
              <a:rPr lang="ko-KR" altLang="en-US" dirty="0" err="1"/>
              <a:t>위젯에</a:t>
            </a:r>
            <a:r>
              <a:rPr lang="ko-KR" altLang="en-US" dirty="0"/>
              <a:t> 설정하는 속성</a:t>
            </a:r>
            <a:endParaRPr lang="en-US" altLang="ko-KR" dirty="0" smtClean="0"/>
          </a:p>
          <a:p>
            <a:pPr lvl="3"/>
            <a:r>
              <a:rPr lang="ko-KR" altLang="en-US" dirty="0"/>
              <a:t>지정된 열에 현재 </a:t>
            </a:r>
            <a:r>
              <a:rPr lang="ko-KR" altLang="en-US" dirty="0" err="1"/>
              <a:t>위젯을</a:t>
            </a:r>
            <a:r>
              <a:rPr lang="ko-KR" altLang="en-US" dirty="0"/>
              <a:t> 표시</a:t>
            </a:r>
            <a:endParaRPr lang="en-US" altLang="ko-KR" dirty="0" smtClean="0"/>
          </a:p>
          <a:p>
            <a:pPr lvl="1"/>
            <a:r>
              <a:rPr lang="en-US" altLang="ko-KR" b="1" dirty="0" err="1" smtClean="0"/>
              <a:t>stretchColumns</a:t>
            </a:r>
            <a:r>
              <a:rPr lang="en-US" altLang="ko-KR" b="1" dirty="0" smtClean="0"/>
              <a:t> </a:t>
            </a:r>
          </a:p>
          <a:p>
            <a:pPr lvl="3"/>
            <a:r>
              <a:rPr lang="en-US" altLang="ko-KR" dirty="0" smtClean="0"/>
              <a:t>&lt;</a:t>
            </a:r>
            <a:r>
              <a:rPr lang="en-US" altLang="ko-KR" dirty="0" err="1"/>
              <a:t>TableLayout</a:t>
            </a:r>
            <a:r>
              <a:rPr lang="en-US" altLang="ko-KR" dirty="0"/>
              <a:t>&gt; </a:t>
            </a:r>
            <a:r>
              <a:rPr lang="ko-KR" altLang="en-US" dirty="0"/>
              <a:t>자체에 설정하는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지정된 </a:t>
            </a:r>
            <a:r>
              <a:rPr lang="ko-KR" altLang="en-US" dirty="0"/>
              <a:t>열의 너비를 늘리라는 </a:t>
            </a:r>
            <a:r>
              <a:rPr lang="ko-KR" altLang="en-US" dirty="0" smtClean="0"/>
              <a:t>의미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stretch </a:t>
            </a:r>
            <a:r>
              <a:rPr lang="en-US" altLang="ko-KR" dirty="0"/>
              <a:t>Columns=“*”</a:t>
            </a:r>
            <a:r>
              <a:rPr lang="ko-KR" altLang="en-US" dirty="0"/>
              <a:t>는 각 셀을 모두 같은 크기로 확장하여 전체 화면이 꽉 차는 효과를 </a:t>
            </a:r>
            <a:r>
              <a:rPr lang="ko-KR" altLang="en-US" dirty="0" smtClean="0"/>
              <a:t>냄</a:t>
            </a:r>
            <a:endParaRPr lang="en-US" altLang="ko-KR" dirty="0"/>
          </a:p>
          <a:p>
            <a:pPr lvl="4"/>
            <a:r>
              <a:rPr lang="ko-KR" altLang="en-US" dirty="0" smtClean="0"/>
              <a:t>열 </a:t>
            </a:r>
            <a:r>
              <a:rPr lang="ko-KR" altLang="en-US" dirty="0"/>
              <a:t>번호는 </a:t>
            </a:r>
            <a:r>
              <a:rPr lang="en-US" altLang="ko-KR" dirty="0"/>
              <a:t>0</a:t>
            </a:r>
            <a:r>
              <a:rPr lang="ko-KR" altLang="en-US" dirty="0"/>
              <a:t>번부터 </a:t>
            </a:r>
            <a:r>
              <a:rPr lang="ko-KR" altLang="en-US" dirty="0" smtClean="0"/>
              <a:t>시작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</p:spTree>
    <p:extLst>
      <p:ext uri="{BB962C8B-B14F-4D97-AF65-F5344CB8AC3E}">
        <p14:creationId xmlns:p14="http://schemas.microsoft.com/office/powerpoint/2010/main" val="1393392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18"/>
          <a:stretch/>
        </p:blipFill>
        <p:spPr bwMode="auto">
          <a:xfrm>
            <a:off x="658813" y="935286"/>
            <a:ext cx="5758167" cy="3741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91"/>
          <a:stretch/>
        </p:blipFill>
        <p:spPr bwMode="auto">
          <a:xfrm>
            <a:off x="3257006" y="4197189"/>
            <a:ext cx="5758167" cy="266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089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5-2&gt; </a:t>
            </a:r>
            <a:r>
              <a:rPr lang="ko-KR" altLang="en-US" dirty="0" smtClean="0">
                <a:solidFill>
                  <a:srgbClr val="7030A0"/>
                </a:solidFill>
              </a:rPr>
              <a:t>테이블레이아웃을 </a:t>
            </a:r>
            <a:r>
              <a:rPr lang="ko-KR" altLang="en-US" dirty="0">
                <a:solidFill>
                  <a:srgbClr val="7030A0"/>
                </a:solidFill>
              </a:rPr>
              <a:t>활용한 계산기 앱 만들기</a:t>
            </a:r>
          </a:p>
          <a:p>
            <a:pPr lvl="3"/>
            <a:r>
              <a:rPr lang="ko-KR" altLang="en-US" dirty="0" smtClean="0"/>
              <a:t>테이블레이아웃을 </a:t>
            </a:r>
            <a:r>
              <a:rPr lang="ko-KR" altLang="en-US" dirty="0"/>
              <a:t>활용하여 숫자 버튼도 있는 </a:t>
            </a:r>
            <a:r>
              <a:rPr lang="ko-KR" altLang="en-US" dirty="0" smtClean="0"/>
              <a:t>계산기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비슷한 </a:t>
            </a:r>
            <a:r>
              <a:rPr lang="ko-KR" altLang="en-US" dirty="0"/>
              <a:t>형태의 버튼이 여러 개 나오는데</a:t>
            </a:r>
            <a:r>
              <a:rPr lang="en-US" altLang="ko-KR" dirty="0"/>
              <a:t>, Kotlin </a:t>
            </a:r>
            <a:r>
              <a:rPr lang="ko-KR" altLang="en-US" dirty="0"/>
              <a:t>코드로 버튼을 </a:t>
            </a:r>
            <a:r>
              <a:rPr lang="ko-KR" altLang="en-US" dirty="0" smtClean="0"/>
              <a:t>배열로 </a:t>
            </a:r>
            <a:r>
              <a:rPr lang="ko-KR" altLang="en-US" dirty="0"/>
              <a:t>처리하는 기법도 함께 </a:t>
            </a:r>
            <a:r>
              <a:rPr lang="ko-KR" altLang="en-US" dirty="0" smtClean="0"/>
              <a:t>익힘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생성</a:t>
            </a:r>
            <a:endParaRPr lang="en-US" altLang="ko-KR" dirty="0"/>
          </a:p>
          <a:p>
            <a:pPr lvl="2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Project5_2’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com.cookandroid.project5_2’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</a:t>
            </a:r>
            <a:r>
              <a:rPr lang="ko-KR" altLang="en-US" dirty="0" smtClean="0"/>
              <a:t>따름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EE11307-8FE1-4F92-9D6B-370EFB1E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98" y="2302080"/>
            <a:ext cx="2674957" cy="37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9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975963" cy="4313238"/>
          </a:xfrm>
        </p:spPr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en-US" altLang="ko-KR" dirty="0" smtClean="0"/>
              <a:t>2)</a:t>
            </a:r>
            <a:r>
              <a:rPr lang="ko-KR" altLang="en-US" dirty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app]-[res]-[layout]-[activity_main.xml]</a:t>
            </a:r>
            <a:r>
              <a:rPr lang="ko-KR" altLang="en-US" dirty="0"/>
              <a:t>을 </a:t>
            </a:r>
            <a:r>
              <a:rPr lang="ko-KR" altLang="en-US" dirty="0" smtClean="0"/>
              <a:t>열고</a:t>
            </a:r>
            <a:r>
              <a:rPr lang="en-US" altLang="ko-KR" dirty="0"/>
              <a:t>,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클릭하여 화면을 코딩</a:t>
            </a:r>
            <a:r>
              <a:rPr lang="en-US" altLang="ko-KR" dirty="0"/>
              <a:t>. </a:t>
            </a:r>
            <a:r>
              <a:rPr lang="ko-KR" altLang="en-US" dirty="0"/>
              <a:t>다음과 같이 화면을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4"/>
            <a:r>
              <a:rPr lang="en-US" altLang="ko-KR" dirty="0" err="1" smtClean="0"/>
              <a:t>TableLayout</a:t>
            </a:r>
            <a:r>
              <a:rPr lang="en-US" altLang="ko-KR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개와 </a:t>
            </a:r>
            <a:r>
              <a:rPr lang="en-US" altLang="ko-KR" dirty="0" err="1"/>
              <a:t>TableRow</a:t>
            </a:r>
            <a:r>
              <a:rPr lang="en-US" altLang="ko-KR" dirty="0"/>
              <a:t> 9</a:t>
            </a:r>
            <a:r>
              <a:rPr lang="ko-KR" altLang="en-US" dirty="0"/>
              <a:t>개로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에디트텍스트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숫자 버튼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연산 버튼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	1</a:t>
            </a:r>
            <a:r>
              <a:rPr lang="ko-KR" altLang="en-US" dirty="0"/>
              <a:t>개를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/>
              <a:t>연산 버튼 위젯에 </a:t>
            </a:r>
            <a:r>
              <a:rPr lang="en-US" altLang="ko-KR" dirty="0" err="1"/>
              <a:t>layout_margin</a:t>
            </a:r>
            <a:r>
              <a:rPr lang="ko-KR" altLang="en-US" dirty="0"/>
              <a:t>을 적절히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5dp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smtClean="0"/>
              <a:t>결과를 </a:t>
            </a:r>
            <a:r>
              <a:rPr lang="ko-KR" altLang="en-US" dirty="0"/>
              <a:t>보여줄 </a:t>
            </a:r>
            <a:r>
              <a:rPr lang="en-US" altLang="ko-KR" dirty="0" err="1"/>
              <a:t>TextView</a:t>
            </a:r>
            <a:r>
              <a:rPr lang="ko-KR" altLang="en-US" dirty="0"/>
              <a:t>는 색상을 빨간색으로</a:t>
            </a:r>
            <a:r>
              <a:rPr lang="en-US" altLang="ko-KR" dirty="0"/>
              <a:t>, </a:t>
            </a:r>
            <a:r>
              <a:rPr lang="ko-KR" altLang="en-US" dirty="0"/>
              <a:t>글자 크기를 </a:t>
            </a:r>
            <a:r>
              <a:rPr lang="en-US" altLang="ko-KR" dirty="0" smtClean="0"/>
              <a:t>20dp </a:t>
            </a:r>
            <a:r>
              <a:rPr lang="ko-KR" altLang="en-US" dirty="0" smtClean="0"/>
              <a:t>정도로 지정</a:t>
            </a:r>
            <a:endParaRPr lang="en-US" altLang="ko-KR" dirty="0"/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/>
              <a:t>위젯의 </a:t>
            </a:r>
            <a:r>
              <a:rPr lang="en-US" altLang="ko-KR" dirty="0"/>
              <a:t>id</a:t>
            </a:r>
            <a:r>
              <a:rPr lang="ko-KR" altLang="en-US" dirty="0"/>
              <a:t>는 위에서부터 차례로 </a:t>
            </a:r>
            <a:r>
              <a:rPr lang="en-US" altLang="ko-KR" dirty="0"/>
              <a:t>Edit1, Edit2, BtnNum0~9, </a:t>
            </a:r>
            <a:r>
              <a:rPr lang="en-US" altLang="ko-KR" dirty="0" err="1" smtClean="0"/>
              <a:t>BtnAdd</a:t>
            </a:r>
            <a:r>
              <a:rPr lang="en-US" altLang="ko-KR" dirty="0"/>
              <a:t>, </a:t>
            </a:r>
            <a:r>
              <a:rPr lang="en-US" altLang="ko-KR" dirty="0" err="1"/>
              <a:t>BtnSub</a:t>
            </a:r>
            <a:r>
              <a:rPr lang="en-US" altLang="ko-KR" dirty="0"/>
              <a:t>, </a:t>
            </a:r>
            <a:r>
              <a:rPr lang="en-US" altLang="ko-KR" dirty="0" err="1"/>
              <a:t>BtnMul</a:t>
            </a:r>
            <a:r>
              <a:rPr lang="en-US" altLang="ko-KR" dirty="0"/>
              <a:t>, </a:t>
            </a:r>
            <a:r>
              <a:rPr lang="en-US" altLang="ko-KR" dirty="0" err="1"/>
              <a:t>BtnDiv</a:t>
            </a:r>
            <a:r>
              <a:rPr lang="en-US" altLang="ko-KR" dirty="0"/>
              <a:t>, </a:t>
            </a:r>
            <a:r>
              <a:rPr lang="en-US" altLang="ko-KR" dirty="0" err="1"/>
              <a:t>TextResult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marL="0" indent="0">
              <a:buNone/>
            </a:pP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</p:spTree>
    <p:extLst>
      <p:ext uri="{BB962C8B-B14F-4D97-AF65-F5344CB8AC3E}">
        <p14:creationId xmlns:p14="http://schemas.microsoft.com/office/powerpoint/2010/main" val="42100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" b="6572"/>
          <a:stretch/>
        </p:blipFill>
        <p:spPr bwMode="auto">
          <a:xfrm>
            <a:off x="206042" y="905302"/>
            <a:ext cx="5427505" cy="5806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635453" y="3719744"/>
            <a:ext cx="5517425" cy="3138255"/>
            <a:chOff x="3573120" y="3684234"/>
            <a:chExt cx="5579858" cy="3173766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120" y="4034002"/>
              <a:ext cx="5570880" cy="282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614"/>
            <a:stretch/>
          </p:blipFill>
          <p:spPr bwMode="auto">
            <a:xfrm>
              <a:off x="3574755" y="3684234"/>
              <a:ext cx="5578223" cy="406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01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(3) </a:t>
            </a:r>
            <a:r>
              <a:rPr lang="en-US" altLang="ko-KR" dirty="0" smtClean="0"/>
              <a:t>[</a:t>
            </a:r>
            <a:r>
              <a:rPr lang="en-US" altLang="ko-KR" dirty="0"/>
              <a:t>app</a:t>
            </a:r>
            <a:r>
              <a:rPr lang="en-US" altLang="ko-KR" dirty="0" smtClean="0"/>
              <a:t>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 smtClean="0"/>
              <a:t>를 열기</a:t>
            </a:r>
            <a:endParaRPr lang="en-US" altLang="ko-KR" dirty="0"/>
          </a:p>
          <a:p>
            <a:pPr lvl="2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ko-KR" altLang="en-US" dirty="0" smtClean="0"/>
              <a:t>다음과 </a:t>
            </a:r>
            <a:r>
              <a:rPr lang="ko-KR" altLang="en-US" dirty="0"/>
              <a:t>같은 변수를 전역변수로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pPr lvl="4"/>
            <a:r>
              <a:rPr lang="ko-KR" altLang="en-US" dirty="0" smtClean="0"/>
              <a:t>숫자 </a:t>
            </a:r>
            <a:r>
              <a:rPr lang="ko-KR" altLang="en-US" dirty="0"/>
              <a:t>버튼을 제외한 </a:t>
            </a:r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개 위젯에 대응할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변수 </a:t>
            </a:r>
            <a:r>
              <a:rPr lang="en-US" altLang="ko-KR" dirty="0"/>
              <a:t>7</a:t>
            </a:r>
            <a:r>
              <a:rPr lang="ko-KR" altLang="en-US" dirty="0"/>
              <a:t>개 </a:t>
            </a:r>
            <a:endParaRPr lang="en-US" altLang="ko-KR" dirty="0"/>
          </a:p>
          <a:p>
            <a:pPr lvl="4"/>
            <a:r>
              <a:rPr lang="ko-KR" altLang="en-US" dirty="0" smtClean="0"/>
              <a:t>입력될 </a:t>
            </a:r>
            <a:r>
              <a:rPr lang="en-US" altLang="ko-KR" dirty="0"/>
              <a:t>2</a:t>
            </a:r>
            <a:r>
              <a:rPr lang="ko-KR" altLang="en-US" dirty="0"/>
              <a:t>개 문자열을 저장할 문자열 변수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endParaRPr lang="en-US" altLang="ko-KR" dirty="0"/>
          </a:p>
          <a:p>
            <a:pPr lvl="4"/>
            <a:r>
              <a:rPr lang="ko-KR" altLang="en-US" dirty="0" smtClean="0"/>
              <a:t>계산 </a:t>
            </a:r>
            <a:r>
              <a:rPr lang="ko-KR" altLang="en-US" dirty="0"/>
              <a:t>결과를 저장할 정수 변수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endParaRPr lang="en-US" altLang="ko-KR" dirty="0"/>
          </a:p>
          <a:p>
            <a:pPr lvl="4"/>
            <a:r>
              <a:rPr lang="en-US" altLang="ko-KR" dirty="0" smtClean="0"/>
              <a:t>10</a:t>
            </a:r>
            <a:r>
              <a:rPr lang="ko-KR" altLang="en-US" dirty="0"/>
              <a:t>개 숫자 버튼을 저장할 버튼 배열 </a:t>
            </a:r>
            <a:endParaRPr lang="en-US" altLang="ko-KR" dirty="0"/>
          </a:p>
          <a:p>
            <a:pPr lvl="4"/>
            <a:r>
              <a:rPr lang="en-US" altLang="ko-KR" dirty="0" smtClean="0"/>
              <a:t>10</a:t>
            </a:r>
            <a:r>
              <a:rPr lang="ko-KR" altLang="en-US" dirty="0"/>
              <a:t>개 버튼의 </a:t>
            </a:r>
            <a:r>
              <a:rPr lang="en-US" altLang="ko-KR" dirty="0"/>
              <a:t>id</a:t>
            </a:r>
            <a:r>
              <a:rPr lang="ko-KR" altLang="en-US" dirty="0"/>
              <a:t>를 저장할 정수형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증가값으로</a:t>
            </a:r>
            <a:r>
              <a:rPr lang="ko-KR" altLang="en-US" dirty="0" smtClean="0"/>
              <a:t> </a:t>
            </a:r>
            <a:r>
              <a:rPr lang="ko-KR" altLang="en-US" dirty="0"/>
              <a:t>사용할 정수 변수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</p:spTree>
    <p:extLst>
      <p:ext uri="{BB962C8B-B14F-4D97-AF65-F5344CB8AC3E}">
        <p14:creationId xmlns:p14="http://schemas.microsoft.com/office/powerpoint/2010/main" val="39649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45100"/>
            <a:ext cx="6103730" cy="490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89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5" y="1048219"/>
            <a:ext cx="7775666" cy="4313238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3"/>
            <a:r>
              <a:rPr lang="ko-KR" altLang="en-US" dirty="0"/>
              <a:t>레이아웃은 </a:t>
            </a:r>
            <a:r>
              <a:rPr lang="en-US" altLang="ko-KR" dirty="0" err="1"/>
              <a:t>ViewGroup</a:t>
            </a:r>
            <a:r>
              <a:rPr lang="en-US" altLang="ko-KR" dirty="0"/>
              <a:t> </a:t>
            </a:r>
            <a:r>
              <a:rPr lang="ko-KR" altLang="en-US" dirty="0"/>
              <a:t>클래스로부터 상속받으며 내부에 무엇을 담는 용도로 </a:t>
            </a:r>
            <a:r>
              <a:rPr lang="ko-KR" altLang="en-US" dirty="0" smtClean="0"/>
              <a:t>쓰임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레이아웃 안에 존재하는 </a:t>
            </a:r>
            <a:r>
              <a:rPr lang="ko-KR" altLang="en-US" dirty="0" err="1" smtClean="0"/>
              <a:t>위젯을</a:t>
            </a:r>
            <a:r>
              <a:rPr lang="ko-KR" altLang="en-US" dirty="0" smtClean="0"/>
              <a:t> 배치하게 해줌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b="1" dirty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레이아웃의 기본개념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레이아웃의 개요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15350"/>
            <a:ext cx="6779990" cy="231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5)</a:t>
            </a:r>
            <a:r>
              <a:rPr lang="ko-KR" altLang="en-US" dirty="0"/>
              <a:t> </a:t>
            </a:r>
            <a:r>
              <a:rPr lang="ko-KR" altLang="en-US" dirty="0" smtClean="0"/>
              <a:t>메인 </a:t>
            </a:r>
            <a:r>
              <a:rPr lang="ko-KR" altLang="en-US" dirty="0"/>
              <a:t>함수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내부를 </a:t>
            </a:r>
            <a:r>
              <a:rPr lang="ko-KR" altLang="en-US" dirty="0" err="1" smtClean="0"/>
              <a:t>코딩함</a:t>
            </a:r>
            <a:endParaRPr lang="en-US" altLang="ko-KR" dirty="0"/>
          </a:p>
          <a:p>
            <a:pPr lvl="4"/>
            <a:r>
              <a:rPr lang="ko-KR" altLang="en-US" dirty="0" smtClean="0"/>
              <a:t>숫자 </a:t>
            </a:r>
            <a:r>
              <a:rPr lang="ko-KR" altLang="en-US" dirty="0"/>
              <a:t>버튼이 없다고 가정하고 연산 버튼을 터치했을 때의 내용을 </a:t>
            </a:r>
            <a:r>
              <a:rPr lang="ko-KR" altLang="en-US" dirty="0" smtClean="0"/>
              <a:t>코딩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숫자 </a:t>
            </a:r>
            <a:r>
              <a:rPr lang="ko-KR" altLang="en-US" dirty="0"/>
              <a:t>버튼이 없는 상태의 계산기 코딩은 이미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4-1]</a:t>
            </a:r>
            <a:r>
              <a:rPr lang="ko-KR" altLang="en-US" dirty="0"/>
              <a:t>에서 </a:t>
            </a:r>
            <a:r>
              <a:rPr lang="ko-KR" altLang="en-US" dirty="0" smtClean="0"/>
              <a:t>완성했으므로 </a:t>
            </a:r>
            <a:r>
              <a:rPr lang="ko-KR" altLang="en-US" dirty="0"/>
              <a:t>코드는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4-1]</a:t>
            </a:r>
            <a:r>
              <a:rPr lang="ko-KR" altLang="en-US" dirty="0"/>
              <a:t>과 완전히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</a:t>
            </a:r>
            <a:r>
              <a:rPr lang="ko-KR" altLang="en-US" dirty="0"/>
              <a:t>예제는 요약한 코드의 </a:t>
            </a:r>
            <a:r>
              <a:rPr lang="ko-KR" altLang="en-US" dirty="0" smtClean="0"/>
              <a:t>일부</a:t>
            </a:r>
            <a:r>
              <a:rPr lang="en-US" altLang="ko-KR" dirty="0" smtClean="0"/>
              <a:t>)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4" y="2240414"/>
            <a:ext cx="5180750" cy="453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6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(6)</a:t>
            </a:r>
            <a:r>
              <a:rPr lang="ko-KR" altLang="en-US" dirty="0"/>
              <a:t> </a:t>
            </a:r>
            <a:r>
              <a:rPr lang="ko-KR" altLang="en-US" dirty="0" smtClean="0"/>
              <a:t>지금까지 </a:t>
            </a:r>
            <a:r>
              <a:rPr lang="ko-KR" altLang="en-US" dirty="0"/>
              <a:t>작성한 프로젝트를 </a:t>
            </a:r>
            <a:r>
              <a:rPr lang="ko-KR" altLang="en-US" dirty="0" smtClean="0"/>
              <a:t>실행해봄</a:t>
            </a:r>
            <a:endParaRPr lang="en-US" altLang="ko-KR" dirty="0"/>
          </a:p>
          <a:p>
            <a:pPr lvl="4"/>
            <a:r>
              <a:rPr lang="ko-KR" altLang="en-US" dirty="0" smtClean="0"/>
              <a:t>숫자 </a:t>
            </a:r>
            <a:r>
              <a:rPr lang="ko-KR" altLang="en-US" dirty="0"/>
              <a:t>버튼을 클릭하는 동작을 제외하고 </a:t>
            </a:r>
            <a:r>
              <a:rPr lang="ko-KR" altLang="en-US" dirty="0" err="1"/>
              <a:t>에디트텍스트에</a:t>
            </a:r>
            <a:r>
              <a:rPr lang="ko-KR" altLang="en-US" dirty="0"/>
              <a:t> 숫자를 직접 입력하면 잘 </a:t>
            </a:r>
            <a:r>
              <a:rPr lang="ko-KR" altLang="en-US" dirty="0" smtClean="0"/>
              <a:t>동작함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현재까지의 </a:t>
            </a:r>
            <a:r>
              <a:rPr lang="ko-KR" altLang="en-US" dirty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4-1]</a:t>
            </a:r>
            <a:r>
              <a:rPr lang="ko-KR" altLang="en-US" dirty="0"/>
              <a:t>과 </a:t>
            </a:r>
            <a:r>
              <a:rPr lang="ko-KR" altLang="en-US" dirty="0" smtClean="0"/>
              <a:t>동일함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2"/>
            <a:r>
              <a:rPr lang="en-US" altLang="ko-KR" dirty="0"/>
              <a:t>(7)</a:t>
            </a:r>
            <a:r>
              <a:rPr lang="ko-KR" altLang="en-US" dirty="0"/>
              <a:t> </a:t>
            </a:r>
            <a:r>
              <a:rPr lang="ko-KR" altLang="en-US" dirty="0" smtClean="0"/>
              <a:t>숫자 </a:t>
            </a:r>
            <a:r>
              <a:rPr lang="ko-KR" altLang="en-US" dirty="0"/>
              <a:t>버튼 </a:t>
            </a:r>
            <a:r>
              <a:rPr lang="en-US" altLang="ko-KR" dirty="0"/>
              <a:t>10</a:t>
            </a:r>
            <a:r>
              <a:rPr lang="ko-KR" altLang="en-US" dirty="0"/>
              <a:t>개를 배열 변수에 대입한 후 각 버튼의 클릭 이벤트 </a:t>
            </a:r>
            <a:r>
              <a:rPr lang="ko-KR" altLang="en-US" dirty="0" err="1"/>
              <a:t>람다식을</a:t>
            </a:r>
            <a:r>
              <a:rPr lang="ko-KR" altLang="en-US" dirty="0"/>
              <a:t> </a:t>
            </a:r>
            <a:r>
              <a:rPr lang="ko-KR" altLang="en-US" dirty="0" smtClean="0"/>
              <a:t>만들어봄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원칙적으로 </a:t>
            </a:r>
            <a:r>
              <a:rPr lang="en-US" altLang="ko-KR" dirty="0"/>
              <a:t>10</a:t>
            </a:r>
            <a:r>
              <a:rPr lang="ko-KR" altLang="en-US" dirty="0"/>
              <a:t>개 각 버튼에 대해 코딩해야 하지만 코드가 </a:t>
            </a:r>
            <a:r>
              <a:rPr lang="ko-KR" altLang="en-US" dirty="0" smtClean="0"/>
              <a:t>길어지기 </a:t>
            </a:r>
            <a:r>
              <a:rPr lang="ko-KR" altLang="en-US" dirty="0"/>
              <a:t>때문에 배열을 </a:t>
            </a:r>
            <a:r>
              <a:rPr lang="ko-KR" altLang="en-US" dirty="0" smtClean="0"/>
              <a:t>작성함</a:t>
            </a:r>
            <a:endParaRPr lang="en-US" altLang="ko-KR" dirty="0"/>
          </a:p>
          <a:p>
            <a:pPr lvl="4"/>
            <a:r>
              <a:rPr lang="ko-KR" altLang="en-US" dirty="0" smtClean="0"/>
              <a:t>배열 </a:t>
            </a:r>
            <a:r>
              <a:rPr lang="ko-KR" altLang="en-US" dirty="0"/>
              <a:t>처리이므로 </a:t>
            </a:r>
            <a:r>
              <a:rPr lang="en-US" altLang="ko-KR" dirty="0"/>
              <a:t>for </a:t>
            </a:r>
            <a:r>
              <a:rPr lang="ko-KR" altLang="en-US" dirty="0"/>
              <a:t>문이나 </a:t>
            </a:r>
            <a:r>
              <a:rPr lang="en-US" altLang="ko-KR" dirty="0"/>
              <a:t>while </a:t>
            </a:r>
            <a:r>
              <a:rPr lang="ko-KR" altLang="en-US" dirty="0"/>
              <a:t>문을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5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다음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코드를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onCreate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  )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작성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</p:spTree>
    <p:extLst>
      <p:ext uri="{BB962C8B-B14F-4D97-AF65-F5344CB8AC3E}">
        <p14:creationId xmlns:p14="http://schemas.microsoft.com/office/powerpoint/2010/main" val="16893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59228"/>
            <a:ext cx="6144125" cy="4536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9337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실행 및 결과 확인 </a:t>
            </a:r>
            <a:endParaRPr lang="en-US" altLang="ko-KR" dirty="0"/>
          </a:p>
          <a:p>
            <a:pPr lvl="2"/>
            <a:r>
              <a:rPr lang="en-US" altLang="ko-KR" dirty="0"/>
              <a:t>(8)</a:t>
            </a:r>
            <a:r>
              <a:rPr lang="ko-KR" altLang="en-US" dirty="0"/>
              <a:t> </a:t>
            </a:r>
            <a:r>
              <a:rPr lang="ko-KR" altLang="en-US" dirty="0" smtClean="0"/>
              <a:t>완성된 </a:t>
            </a:r>
            <a:r>
              <a:rPr lang="ko-KR" altLang="en-US" dirty="0"/>
              <a:t>코드를 실행하면 계산기가 정상적으로 </a:t>
            </a:r>
            <a:r>
              <a:rPr lang="ko-KR" altLang="en-US" dirty="0" smtClean="0"/>
              <a:t>동작함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에디트텍스트에</a:t>
            </a:r>
            <a:r>
              <a:rPr lang="ko-KR" altLang="en-US" dirty="0" smtClean="0"/>
              <a:t> </a:t>
            </a:r>
            <a:r>
              <a:rPr lang="ko-KR" altLang="en-US" dirty="0"/>
              <a:t>포커스가 없는 상태에서 숫자 버튼을 클릭하면 메시지가 </a:t>
            </a:r>
            <a:r>
              <a:rPr lang="ko-KR" altLang="en-US" dirty="0" smtClean="0"/>
              <a:t>나타남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0B7C971-1C5B-4DAD-9AFD-FC3B19DD7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638618"/>
            <a:ext cx="5618489" cy="34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39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그리드레이아웃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테이블레이아웃과 </a:t>
            </a:r>
            <a:r>
              <a:rPr lang="ko-KR" altLang="en-US" dirty="0"/>
              <a:t>마찬가지로 위젯을 표 형태로 배치할 때 사용하지만 좀 더 </a:t>
            </a:r>
            <a:r>
              <a:rPr lang="ko-KR" altLang="en-US" dirty="0" smtClean="0"/>
              <a:t>직관적임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테이블레이아웃에서는 </a:t>
            </a:r>
            <a:r>
              <a:rPr lang="ko-KR" altLang="en-US" dirty="0"/>
              <a:t>다소 어려웠던 행 확장도 간단하게 할 수 있어서 유연 한 화면 구성에 </a:t>
            </a:r>
            <a:r>
              <a:rPr lang="ko-KR" altLang="en-US" dirty="0" smtClean="0"/>
              <a:t>적합함</a:t>
            </a:r>
            <a:endParaRPr lang="en-US" altLang="ko-KR" dirty="0"/>
          </a:p>
          <a:p>
            <a:pPr lvl="4"/>
            <a:r>
              <a:rPr lang="en-US" altLang="ko-KR" dirty="0" smtClean="0"/>
              <a:t>2 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열을 지정하려면 </a:t>
            </a:r>
            <a:r>
              <a:rPr lang="en-US" altLang="ko-KR" dirty="0" err="1"/>
              <a:t>layout_row</a:t>
            </a:r>
            <a:r>
              <a:rPr lang="en-US" altLang="ko-KR" dirty="0"/>
              <a:t> </a:t>
            </a:r>
            <a:r>
              <a:rPr lang="ko-KR" altLang="en-US" dirty="0"/>
              <a:t>속성은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en-US" altLang="ko-KR" dirty="0" err="1"/>
              <a:t>layout_column</a:t>
            </a:r>
            <a:r>
              <a:rPr lang="en-US" altLang="ko-KR" dirty="0"/>
              <a:t> </a:t>
            </a:r>
            <a:r>
              <a:rPr lang="ko-KR" altLang="en-US" dirty="0"/>
              <a:t>속성은 </a:t>
            </a:r>
            <a:r>
              <a:rPr lang="en-US" altLang="ko-KR" dirty="0"/>
              <a:t>2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(</a:t>
            </a:r>
            <a:r>
              <a:rPr lang="en-US" altLang="ko-KR" dirty="0"/>
              <a:t>0</a:t>
            </a:r>
            <a:r>
              <a:rPr lang="ko-KR" altLang="en-US" dirty="0" smtClean="0"/>
              <a:t>부터 </a:t>
            </a:r>
            <a:r>
              <a:rPr lang="ko-KR" altLang="en-US" dirty="0"/>
              <a:t>시작한다</a:t>
            </a:r>
            <a:r>
              <a:rPr lang="en-US" altLang="ko-KR" dirty="0" smtClean="0"/>
              <a:t>) </a:t>
            </a:r>
          </a:p>
          <a:p>
            <a:pPr lvl="4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4958BB5-FE4A-4215-9CB8-5812CBB8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260486"/>
            <a:ext cx="5527138" cy="3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40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그리드레이아웃의</a:t>
            </a:r>
            <a:r>
              <a:rPr lang="ko-KR" altLang="en-US" dirty="0"/>
              <a:t> 속성 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GridLayout</a:t>
            </a:r>
            <a:r>
              <a:rPr lang="en-US" altLang="ko-KR" dirty="0"/>
              <a:t>&gt; </a:t>
            </a:r>
            <a:r>
              <a:rPr lang="ko-KR" altLang="en-US" dirty="0"/>
              <a:t>자체에 자주 사용되는 속성</a:t>
            </a:r>
            <a:endParaRPr lang="en-US" altLang="ko-KR" dirty="0"/>
          </a:p>
          <a:p>
            <a:pPr lvl="2"/>
            <a:r>
              <a:rPr lang="en-US" altLang="ko-KR" b="1" dirty="0" err="1"/>
              <a:t>rowCount</a:t>
            </a:r>
            <a:r>
              <a:rPr lang="en-US" altLang="ko-KR" dirty="0"/>
              <a:t>: </a:t>
            </a:r>
            <a:r>
              <a:rPr lang="ko-KR" altLang="en-US" dirty="0"/>
              <a:t>행의 수 </a:t>
            </a:r>
            <a:endParaRPr lang="en-US" altLang="ko-KR" dirty="0"/>
          </a:p>
          <a:p>
            <a:pPr lvl="2"/>
            <a:r>
              <a:rPr lang="en-US" altLang="ko-KR" b="1" dirty="0" err="1"/>
              <a:t>columnCount</a:t>
            </a:r>
            <a:r>
              <a:rPr lang="en-US" altLang="ko-KR" dirty="0"/>
              <a:t>: </a:t>
            </a:r>
            <a:r>
              <a:rPr lang="ko-KR" altLang="en-US" dirty="0"/>
              <a:t>열의 수</a:t>
            </a:r>
            <a:endParaRPr lang="en-US" altLang="ko-KR" dirty="0"/>
          </a:p>
          <a:p>
            <a:pPr lvl="2"/>
            <a:r>
              <a:rPr lang="en-US" altLang="ko-KR" b="1" dirty="0"/>
              <a:t>orientation</a:t>
            </a:r>
            <a:r>
              <a:rPr lang="en-US" altLang="ko-KR" dirty="0"/>
              <a:t>: </a:t>
            </a:r>
            <a:r>
              <a:rPr lang="ko-KR" altLang="en-US" dirty="0" err="1"/>
              <a:t>그리드를</a:t>
            </a:r>
            <a:r>
              <a:rPr lang="ko-KR" altLang="en-US" dirty="0"/>
              <a:t> 수평 방향으로 우선할 것인지</a:t>
            </a:r>
            <a:r>
              <a:rPr lang="en-US" altLang="ko-KR" dirty="0"/>
              <a:t>, </a:t>
            </a:r>
            <a:r>
              <a:rPr lang="ko-KR" altLang="en-US" dirty="0"/>
              <a:t>수직 방향으로 우선할 것인지를 결정</a:t>
            </a:r>
            <a:endParaRPr lang="en-US" altLang="ko-KR" dirty="0"/>
          </a:p>
          <a:p>
            <a:pPr lvl="2"/>
            <a:r>
              <a:rPr lang="en-US" altLang="ko-KR" b="1" dirty="0" err="1"/>
              <a:t>layout_row</a:t>
            </a:r>
            <a:r>
              <a:rPr lang="en-US" altLang="ko-KR" dirty="0"/>
              <a:t>: </a:t>
            </a:r>
            <a:r>
              <a:rPr lang="ko-KR" altLang="en-US" dirty="0"/>
              <a:t>자신이 위치할 행 번호</a:t>
            </a:r>
            <a:r>
              <a:rPr lang="en-US" altLang="ko-KR" dirty="0"/>
              <a:t>(0</a:t>
            </a:r>
            <a:r>
              <a:rPr lang="ko-KR" altLang="en-US" dirty="0"/>
              <a:t>번부터 시작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b="1" dirty="0" err="1"/>
              <a:t>layout_column</a:t>
            </a:r>
            <a:r>
              <a:rPr lang="en-US" altLang="ko-KR" dirty="0"/>
              <a:t>: </a:t>
            </a:r>
            <a:r>
              <a:rPr lang="ko-KR" altLang="en-US" dirty="0"/>
              <a:t>자신이 위치할 열 번호</a:t>
            </a:r>
            <a:r>
              <a:rPr lang="en-US" altLang="ko-KR" dirty="0"/>
              <a:t>(0</a:t>
            </a:r>
            <a:r>
              <a:rPr lang="ko-KR" altLang="en-US" dirty="0"/>
              <a:t>번부터 시작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b="1" dirty="0" err="1"/>
              <a:t>layout_rowSpan</a:t>
            </a:r>
            <a:r>
              <a:rPr lang="en-US" altLang="ko-KR" dirty="0"/>
              <a:t>: </a:t>
            </a:r>
            <a:r>
              <a:rPr lang="ko-KR" altLang="en-US" dirty="0"/>
              <a:t>행을 지정된 수만큼 확장함</a:t>
            </a:r>
            <a:endParaRPr lang="en-US" altLang="ko-KR" dirty="0"/>
          </a:p>
          <a:p>
            <a:pPr lvl="2"/>
            <a:r>
              <a:rPr lang="en-US" altLang="ko-KR" b="1" dirty="0" err="1"/>
              <a:t>layout_columnSpan</a:t>
            </a:r>
            <a:r>
              <a:rPr lang="en-US" altLang="ko-KR" dirty="0"/>
              <a:t>: </a:t>
            </a:r>
            <a:r>
              <a:rPr lang="ko-KR" altLang="en-US" dirty="0"/>
              <a:t>열을 지정된 수만큼 확장함</a:t>
            </a:r>
            <a:endParaRPr lang="en-US" altLang="ko-KR" dirty="0"/>
          </a:p>
          <a:p>
            <a:pPr lvl="2"/>
            <a:r>
              <a:rPr lang="en-US" altLang="ko-KR" dirty="0"/>
              <a:t>layout_ </a:t>
            </a:r>
            <a:r>
              <a:rPr lang="en-US" altLang="ko-KR" b="1" dirty="0"/>
              <a:t>gravity</a:t>
            </a:r>
            <a:r>
              <a:rPr lang="en-US" altLang="ko-KR" dirty="0"/>
              <a:t>: </a:t>
            </a:r>
            <a:r>
              <a:rPr lang="ko-KR" altLang="en-US" dirty="0"/>
              <a:t>주로 </a:t>
            </a:r>
            <a:r>
              <a:rPr lang="en-US" altLang="ko-KR" dirty="0"/>
              <a:t>fill, </a:t>
            </a:r>
            <a:r>
              <a:rPr lang="en-US" altLang="ko-KR" dirty="0" err="1"/>
              <a:t>fill_vertical</a:t>
            </a:r>
            <a:r>
              <a:rPr lang="en-US" altLang="ko-KR" dirty="0"/>
              <a:t>, </a:t>
            </a:r>
            <a:r>
              <a:rPr lang="en-US" altLang="ko-KR" dirty="0" err="1"/>
              <a:t>fill_horizontal</a:t>
            </a:r>
            <a:r>
              <a:rPr lang="en-US" altLang="ko-KR" dirty="0"/>
              <a:t> </a:t>
            </a:r>
            <a:r>
              <a:rPr lang="ko-KR" altLang="en-US" dirty="0"/>
              <a:t>등으로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4"/>
            <a:r>
              <a:rPr lang="en-US" altLang="ko-KR" dirty="0" err="1" smtClean="0"/>
              <a:t>layout_rowSpan</a:t>
            </a:r>
            <a:r>
              <a:rPr lang="ko-KR" altLang="en-US" dirty="0"/>
              <a:t>이나 </a:t>
            </a:r>
            <a:r>
              <a:rPr lang="en-US" altLang="ko-KR" dirty="0"/>
              <a:t>layout_ </a:t>
            </a:r>
            <a:r>
              <a:rPr lang="en-US" altLang="ko-KR" dirty="0" err="1"/>
              <a:t>columnSpan</a:t>
            </a:r>
            <a:r>
              <a:rPr lang="ko-KR" altLang="en-US" dirty="0"/>
              <a:t>으로 행 또는 열이 확장되었을 때 </a:t>
            </a:r>
            <a:r>
              <a:rPr lang="ko-KR" altLang="en-US" dirty="0" err="1"/>
              <a:t>위젯을</a:t>
            </a:r>
            <a:r>
              <a:rPr lang="ko-KR" altLang="en-US" dirty="0"/>
              <a:t> 확장된 셀에 꽉 채우는 효과를 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559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73196" y="1187777"/>
            <a:ext cx="5764598" cy="5439444"/>
            <a:chOff x="1073196" y="1187777"/>
            <a:chExt cx="5764598" cy="5439444"/>
          </a:xfrm>
        </p:grpSpPr>
        <p:pic>
          <p:nvPicPr>
            <p:cNvPr id="286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196" y="3886192"/>
              <a:ext cx="5764598" cy="2741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1187777"/>
              <a:ext cx="5747149" cy="2801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0768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그리드레이아웃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79271"/>
            <a:ext cx="6860737" cy="328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427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프레임레이아웃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단순히 </a:t>
            </a:r>
            <a:r>
              <a:rPr lang="ko-KR" altLang="en-US" dirty="0"/>
              <a:t>레이아웃 안의 위젯을 왼쪽 상단부터 겹쳐서 </a:t>
            </a:r>
            <a:r>
              <a:rPr lang="ko-KR" altLang="en-US" dirty="0" smtClean="0"/>
              <a:t>출력</a:t>
            </a:r>
            <a:r>
              <a:rPr lang="ko-KR" altLang="en-US" dirty="0"/>
              <a:t>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프레임레이아웃 </a:t>
            </a:r>
            <a:r>
              <a:rPr lang="ko-KR" altLang="en-US" dirty="0"/>
              <a:t>그 자체를 사용하기보다는 </a:t>
            </a:r>
            <a:r>
              <a:rPr lang="ko-KR" altLang="en-US" dirty="0" err="1"/>
              <a:t>탭위젯</a:t>
            </a:r>
            <a:r>
              <a:rPr lang="ko-KR" altLang="en-US" dirty="0"/>
              <a:t> 등과 혼용할 때 </a:t>
            </a:r>
            <a:r>
              <a:rPr lang="ko-KR" altLang="en-US" dirty="0" smtClean="0"/>
              <a:t>유용함</a:t>
            </a:r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프레임레이아웃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A2931D2-D0A4-4EB1-9ED3-9DB3E7BC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2506335"/>
            <a:ext cx="4673046" cy="30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39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프레임레이아웃의 </a:t>
            </a:r>
            <a:r>
              <a:rPr lang="ko-KR" altLang="en-US" dirty="0" smtClean="0"/>
              <a:t>속성</a:t>
            </a:r>
            <a:endParaRPr lang="en-US" altLang="ko-KR" dirty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/>
              <a:t>FrameLayout</a:t>
            </a:r>
            <a:r>
              <a:rPr lang="en-US" altLang="ko-KR" dirty="0"/>
              <a:t>&gt;</a:t>
            </a:r>
            <a:r>
              <a:rPr lang="ko-KR" altLang="en-US" dirty="0"/>
              <a:t>에서 가끔 사용하는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en-US" altLang="ko-KR" b="1" dirty="0" smtClean="0"/>
              <a:t>foreground</a:t>
            </a:r>
            <a:r>
              <a:rPr lang="en-US" altLang="ko-KR" dirty="0"/>
              <a:t>: </a:t>
            </a:r>
            <a:r>
              <a:rPr lang="ko-KR" altLang="en-US" dirty="0"/>
              <a:t>프레임레이아웃의 전경 이미지를 지정함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b="1" dirty="0" err="1" smtClean="0"/>
              <a:t>foregroundGravity</a:t>
            </a:r>
            <a:r>
              <a:rPr lang="en-US" altLang="ko-KR" dirty="0"/>
              <a:t>: </a:t>
            </a:r>
            <a:r>
              <a:rPr lang="ko-KR" altLang="en-US" dirty="0"/>
              <a:t>전경 이미지의 위치를 지정함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fill</a:t>
            </a:r>
            <a:r>
              <a:rPr lang="en-US" altLang="ko-KR" dirty="0"/>
              <a:t>, right, </a:t>
            </a:r>
            <a:r>
              <a:rPr lang="en-US" altLang="ko-KR" dirty="0" smtClean="0"/>
              <a:t>left</a:t>
            </a:r>
            <a:r>
              <a:rPr lang="en-US" altLang="ko-KR" dirty="0"/>
              <a:t>, top, bottom </a:t>
            </a:r>
            <a:r>
              <a:rPr lang="ko-KR" altLang="en-US" dirty="0"/>
              <a:t>등의 값을 사용함</a:t>
            </a:r>
            <a:r>
              <a:rPr lang="en-US" altLang="ko-KR" dirty="0"/>
              <a:t>.</a:t>
            </a:r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프레임레이아웃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레이아웃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90613" y="3092288"/>
            <a:ext cx="6342062" cy="3179737"/>
            <a:chOff x="1090613" y="1219931"/>
            <a:chExt cx="6342062" cy="317973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13" y="1219931"/>
              <a:ext cx="6342062" cy="2589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313" y="3607920"/>
              <a:ext cx="6309745" cy="791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048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레이아웃의</a:t>
            </a:r>
            <a:r>
              <a:rPr lang="en-US" altLang="ko-KR" dirty="0"/>
              <a:t> </a:t>
            </a:r>
            <a:r>
              <a:rPr lang="ko-KR" altLang="en-US" dirty="0"/>
              <a:t>대표적인 속성</a:t>
            </a:r>
            <a:endParaRPr lang="en-US" altLang="ko-KR" dirty="0"/>
          </a:p>
          <a:p>
            <a:pPr lvl="2"/>
            <a:r>
              <a:rPr lang="en-US" altLang="ko-KR" b="1" dirty="0"/>
              <a:t>orientation</a:t>
            </a:r>
            <a:r>
              <a:rPr lang="en-US" altLang="ko-KR" dirty="0"/>
              <a:t> :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위젯의</a:t>
            </a:r>
            <a:r>
              <a:rPr lang="ko-KR" altLang="en-US" dirty="0"/>
              <a:t> 수직 또는 수평 방향을 설정</a:t>
            </a:r>
            <a:endParaRPr lang="en-US" altLang="ko-KR" dirty="0"/>
          </a:p>
          <a:p>
            <a:pPr lvl="2"/>
            <a:r>
              <a:rPr lang="en-US" altLang="ko-KR" b="1" dirty="0"/>
              <a:t>gravity</a:t>
            </a:r>
            <a:r>
              <a:rPr lang="en-US" altLang="ko-KR" dirty="0"/>
              <a:t> :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위젯의</a:t>
            </a:r>
            <a:r>
              <a:rPr lang="ko-KR" altLang="en-US" dirty="0"/>
              <a:t> 정렬 방향을 좌측</a:t>
            </a:r>
            <a:r>
              <a:rPr lang="en-US" altLang="ko-KR" dirty="0"/>
              <a:t>, </a:t>
            </a:r>
            <a:r>
              <a:rPr lang="ko-KR" altLang="en-US" dirty="0"/>
              <a:t>우측</a:t>
            </a:r>
            <a:r>
              <a:rPr lang="en-US" altLang="ko-KR" dirty="0"/>
              <a:t>, </a:t>
            </a:r>
            <a:r>
              <a:rPr lang="ko-KR" altLang="en-US" dirty="0"/>
              <a:t>중앙 등으로 설정</a:t>
            </a:r>
            <a:endParaRPr lang="en-US" altLang="ko-KR" dirty="0"/>
          </a:p>
          <a:p>
            <a:pPr lvl="2"/>
            <a:r>
              <a:rPr lang="en-US" altLang="ko-KR" b="1" dirty="0"/>
              <a:t>padding </a:t>
            </a:r>
            <a:r>
              <a:rPr lang="en-US" altLang="ko-KR" dirty="0"/>
              <a:t>: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위젯의</a:t>
            </a:r>
            <a:r>
              <a:rPr lang="ko-KR" altLang="en-US" dirty="0"/>
              <a:t> 여백을 설정</a:t>
            </a:r>
            <a:endParaRPr lang="en-US" altLang="ko-KR" dirty="0"/>
          </a:p>
          <a:p>
            <a:pPr lvl="2"/>
            <a:r>
              <a:rPr lang="en-US" altLang="ko-KR" b="1" dirty="0" err="1"/>
              <a:t>layout_weight</a:t>
            </a:r>
            <a:r>
              <a:rPr lang="en-US" altLang="ko-KR" dirty="0"/>
              <a:t> : </a:t>
            </a:r>
            <a:r>
              <a:rPr lang="ko-KR" altLang="en-US" dirty="0"/>
              <a:t>레이아웃이 전체 화면에서 차지하는 공간의 </a:t>
            </a:r>
            <a:r>
              <a:rPr lang="ko-KR" altLang="en-US" dirty="0" err="1" smtClean="0"/>
              <a:t>가중값을</a:t>
            </a:r>
            <a:r>
              <a:rPr lang="ko-KR" altLang="en-US" dirty="0" smtClean="0"/>
              <a:t> </a:t>
            </a:r>
            <a:r>
              <a:rPr lang="ko-KR" altLang="en-US" dirty="0"/>
              <a:t>설정하는데</a:t>
            </a:r>
            <a:r>
              <a:rPr lang="en-US" altLang="ko-KR" dirty="0"/>
              <a:t>, </a:t>
            </a:r>
            <a:r>
              <a:rPr lang="ko-KR" altLang="en-US" dirty="0"/>
              <a:t>여러 개의 레이아웃이 중복될 때 주로 사용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b="1" dirty="0" err="1"/>
              <a:t>baselineAligned</a:t>
            </a:r>
            <a:r>
              <a:rPr lang="en-US" altLang="ko-KR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위젯을</a:t>
            </a:r>
            <a:r>
              <a:rPr lang="ko-KR" altLang="en-US" dirty="0"/>
              <a:t> 보기 좋게 정렬함</a:t>
            </a:r>
            <a:endParaRPr lang="en-US" altLang="ko-KR" dirty="0"/>
          </a:p>
          <a:p>
            <a:pPr lvl="3"/>
            <a:r>
              <a:rPr lang="ko-KR" altLang="en-US" dirty="0"/>
              <a:t>레이아웃도 </a:t>
            </a:r>
            <a:r>
              <a:rPr lang="en-US" altLang="ko-KR" dirty="0"/>
              <a:t>View </a:t>
            </a:r>
            <a:r>
              <a:rPr lang="ko-KR" altLang="en-US" dirty="0"/>
              <a:t>클래스의 하위 클래스이므로 </a:t>
            </a:r>
            <a:r>
              <a:rPr lang="en-US" altLang="ko-KR" dirty="0"/>
              <a:t>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속성과 </a:t>
            </a:r>
            <a:r>
              <a:rPr lang="ko-KR" altLang="en-US" dirty="0" err="1"/>
              <a:t>메소드를</a:t>
            </a:r>
            <a:r>
              <a:rPr lang="ko-KR" altLang="en-US" dirty="0"/>
              <a:t> 모두 사용할 수 있음</a:t>
            </a:r>
            <a:r>
              <a:rPr lang="en-US" altLang="ko-KR" dirty="0"/>
              <a:t>.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레이아웃의 기본개념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레이아웃의 개요</a:t>
            </a:r>
          </a:p>
        </p:txBody>
      </p:sp>
    </p:spTree>
    <p:extLst>
      <p:ext uri="{BB962C8B-B14F-4D97-AF65-F5344CB8AC3E}">
        <p14:creationId xmlns:p14="http://schemas.microsoft.com/office/powerpoint/2010/main" val="343502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자주 사용되는 </a:t>
            </a:r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리니어레이아웃</a:t>
            </a:r>
            <a:r>
              <a:rPr lang="en-US" altLang="ko-KR" dirty="0"/>
              <a:t>(</a:t>
            </a:r>
            <a:r>
              <a:rPr lang="en-US" altLang="ko-KR" dirty="0" err="1"/>
              <a:t>LinearLayout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렐러티브레이아웃</a:t>
            </a:r>
            <a:r>
              <a:rPr lang="en-US" altLang="ko-KR" dirty="0"/>
              <a:t>(</a:t>
            </a:r>
            <a:r>
              <a:rPr lang="en-US" altLang="ko-KR" dirty="0" err="1"/>
              <a:t>RelativeLayout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프레임레이아웃</a:t>
            </a:r>
            <a:r>
              <a:rPr lang="en-US" altLang="ko-KR" dirty="0"/>
              <a:t>(</a:t>
            </a:r>
            <a:r>
              <a:rPr lang="en-US" altLang="ko-KR" dirty="0" err="1"/>
              <a:t>FrameLayout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테이블레이아웃</a:t>
            </a:r>
            <a:r>
              <a:rPr lang="en-US" altLang="ko-KR" dirty="0"/>
              <a:t>(</a:t>
            </a:r>
            <a:r>
              <a:rPr lang="en-US" altLang="ko-KR" dirty="0" err="1"/>
              <a:t>TableLayout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그리드레이아웃</a:t>
            </a:r>
            <a:r>
              <a:rPr lang="en-US" altLang="ko-KR" dirty="0"/>
              <a:t>(</a:t>
            </a:r>
            <a:r>
              <a:rPr lang="en-US" altLang="ko-KR" dirty="0" err="1"/>
              <a:t>GridLayout</a:t>
            </a:r>
            <a:r>
              <a:rPr lang="en-US" altLang="ko-KR" dirty="0"/>
              <a:t>) </a:t>
            </a:r>
            <a:r>
              <a:rPr lang="ko-KR" altLang="en-US" dirty="0" smtClean="0"/>
              <a:t>등</a:t>
            </a:r>
            <a:endParaRPr lang="en-US" altLang="ko-KR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레이아웃의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레이아웃의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F8261FD-2D4A-4469-A26F-22FF3D540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3527425"/>
            <a:ext cx="7322249" cy="24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9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36814" y="1048218"/>
            <a:ext cx="7780565" cy="4925861"/>
          </a:xfrm>
        </p:spPr>
        <p:txBody>
          <a:bodyPr/>
          <a:lstStyle/>
          <a:p>
            <a:pPr lvl="1"/>
            <a:r>
              <a:rPr lang="ko-KR" altLang="en-US" b="1" dirty="0" err="1" smtClean="0">
                <a:solidFill>
                  <a:srgbClr val="7030A0"/>
                </a:solidFill>
              </a:rPr>
              <a:t>리니어레이아웃</a:t>
            </a:r>
            <a:r>
              <a:rPr lang="en-US" altLang="ko-KR" b="1" dirty="0">
                <a:solidFill>
                  <a:srgbClr val="7030A0"/>
                </a:solidFill>
              </a:rPr>
              <a:t>(</a:t>
            </a:r>
            <a:r>
              <a:rPr lang="ko-KR" altLang="en-US" b="1" dirty="0">
                <a:solidFill>
                  <a:srgbClr val="7030A0"/>
                </a:solidFill>
              </a:rPr>
              <a:t>선형 레이아웃</a:t>
            </a:r>
            <a:r>
              <a:rPr lang="en-US" altLang="ko-KR" b="1" dirty="0">
                <a:solidFill>
                  <a:srgbClr val="7030A0"/>
                </a:solidFill>
              </a:rPr>
              <a:t>) </a:t>
            </a:r>
          </a:p>
          <a:p>
            <a:pPr lvl="2"/>
            <a:r>
              <a:rPr lang="ko-KR" altLang="en-US" dirty="0"/>
              <a:t>레이아웃의 왼쪽 위부터 아래쪽 또는 오른쪽으로 차례로 배치 </a:t>
            </a:r>
          </a:p>
          <a:p>
            <a:pPr lvl="1"/>
            <a:r>
              <a:rPr lang="ko-KR" altLang="en-US" b="1" dirty="0" err="1" smtClean="0">
                <a:solidFill>
                  <a:srgbClr val="7030A0"/>
                </a:solidFill>
              </a:rPr>
              <a:t>렐러티브레이아웃</a:t>
            </a:r>
            <a:r>
              <a:rPr lang="en-US" altLang="ko-KR" b="1" dirty="0">
                <a:solidFill>
                  <a:srgbClr val="7030A0"/>
                </a:solidFill>
              </a:rPr>
              <a:t>(</a:t>
            </a:r>
            <a:r>
              <a:rPr lang="ko-KR" altLang="en-US" b="1" dirty="0">
                <a:solidFill>
                  <a:srgbClr val="7030A0"/>
                </a:solidFill>
              </a:rPr>
              <a:t>상대 레이아웃</a:t>
            </a:r>
            <a:r>
              <a:rPr lang="en-US" altLang="ko-KR" b="1" dirty="0">
                <a:solidFill>
                  <a:srgbClr val="7030A0"/>
                </a:solidFill>
              </a:rPr>
              <a:t>) </a:t>
            </a:r>
          </a:p>
          <a:p>
            <a:pPr lvl="2"/>
            <a:r>
              <a:rPr lang="ko-KR" altLang="en-US" dirty="0" err="1"/>
              <a:t>위젯</a:t>
            </a:r>
            <a:r>
              <a:rPr lang="ko-KR" altLang="en-US" dirty="0"/>
              <a:t> 자신이 속한 레이아웃의 상하좌우 위치를 지정하여 배치하거나 다른 </a:t>
            </a:r>
            <a:r>
              <a:rPr lang="ko-KR" altLang="en-US" dirty="0" err="1"/>
              <a:t>위젯으로부터</a:t>
            </a:r>
            <a:r>
              <a:rPr lang="ko-KR" altLang="en-US" dirty="0"/>
              <a:t> </a:t>
            </a:r>
            <a:r>
              <a:rPr lang="ko-KR" altLang="en-US" dirty="0" smtClean="0"/>
              <a:t>상대적인 </a:t>
            </a:r>
            <a:r>
              <a:rPr lang="ko-KR" altLang="en-US" dirty="0"/>
              <a:t>위치를 지정</a:t>
            </a:r>
          </a:p>
          <a:p>
            <a:pPr lvl="1"/>
            <a:r>
              <a:rPr lang="ko-KR" altLang="en-US" b="1" dirty="0" smtClean="0">
                <a:solidFill>
                  <a:srgbClr val="7030A0"/>
                </a:solidFill>
              </a:rPr>
              <a:t>테이블레이아웃 </a:t>
            </a:r>
            <a:endParaRPr lang="ko-KR" altLang="en-US" b="1" dirty="0">
              <a:solidFill>
                <a:srgbClr val="7030A0"/>
              </a:solidFill>
            </a:endParaRPr>
          </a:p>
          <a:p>
            <a:pPr lvl="2"/>
            <a:r>
              <a:rPr lang="ko-KR" altLang="en-US" dirty="0"/>
              <a:t>행과 열의 개수를 지정한 테이블 형태로 </a:t>
            </a:r>
            <a:r>
              <a:rPr lang="ko-KR" altLang="en-US" dirty="0" err="1"/>
              <a:t>위젯을</a:t>
            </a:r>
            <a:r>
              <a:rPr lang="ko-KR" altLang="en-US" dirty="0"/>
              <a:t> 배열</a:t>
            </a:r>
          </a:p>
          <a:p>
            <a:pPr lvl="1"/>
            <a:r>
              <a:rPr lang="ko-KR" altLang="en-US" b="1" dirty="0" err="1" smtClean="0">
                <a:solidFill>
                  <a:srgbClr val="7030A0"/>
                </a:solidFill>
              </a:rPr>
              <a:t>그리드레이아웃</a:t>
            </a:r>
            <a:r>
              <a:rPr lang="ko-KR" altLang="en-US" b="1" dirty="0" smtClean="0">
                <a:solidFill>
                  <a:srgbClr val="7030A0"/>
                </a:solidFill>
              </a:rPr>
              <a:t> </a:t>
            </a:r>
            <a:endParaRPr lang="ko-KR" altLang="en-US" b="1" dirty="0">
              <a:solidFill>
                <a:srgbClr val="7030A0"/>
              </a:solidFill>
            </a:endParaRPr>
          </a:p>
          <a:p>
            <a:pPr lvl="2"/>
            <a:r>
              <a:rPr lang="ko-KR" altLang="en-US" dirty="0"/>
              <a:t>테이블레이아웃과 비슷하지만 행 또는 열을 확장하여 다양하게 배치할 때 더 </a:t>
            </a:r>
            <a:r>
              <a:rPr lang="ko-KR" altLang="en-US" dirty="0" smtClean="0"/>
              <a:t>편리함</a:t>
            </a:r>
            <a:endParaRPr lang="ko-KR" altLang="en-US" dirty="0"/>
          </a:p>
          <a:p>
            <a:pPr lvl="1"/>
            <a:r>
              <a:rPr lang="ko-KR" altLang="en-US" b="1" dirty="0" smtClean="0">
                <a:solidFill>
                  <a:srgbClr val="7030A0"/>
                </a:solidFill>
              </a:rPr>
              <a:t>프레임레이아웃 </a:t>
            </a:r>
            <a:endParaRPr lang="ko-KR" altLang="en-US" b="1" dirty="0">
              <a:solidFill>
                <a:srgbClr val="7030A0"/>
              </a:solidFill>
            </a:endParaRPr>
          </a:p>
          <a:p>
            <a:pPr lvl="2"/>
            <a:r>
              <a:rPr lang="ko-KR" altLang="en-US" dirty="0" err="1"/>
              <a:t>위젯을</a:t>
            </a:r>
            <a:r>
              <a:rPr lang="ko-KR" altLang="en-US" dirty="0"/>
              <a:t> 왼쪽 위에 일률적으로 겹쳐서 배치하여 중복되어 보이는 효과를 낼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개의 </a:t>
            </a:r>
            <a:r>
              <a:rPr lang="ko-KR" altLang="en-US" dirty="0" err="1"/>
              <a:t>위젯을</a:t>
            </a:r>
            <a:r>
              <a:rPr lang="ko-KR" altLang="en-US" dirty="0"/>
              <a:t> 배치한 후 상황에 따라서 필요한 </a:t>
            </a:r>
            <a:r>
              <a:rPr lang="ko-KR" altLang="en-US" dirty="0" err="1"/>
              <a:t>위젯을</a:t>
            </a:r>
            <a:r>
              <a:rPr lang="ko-KR" altLang="en-US" dirty="0"/>
              <a:t> 보이는 방식에 주로 활용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레이아웃의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레이아웃의 개요</a:t>
            </a:r>
          </a:p>
        </p:txBody>
      </p:sp>
    </p:spTree>
    <p:extLst>
      <p:ext uri="{BB962C8B-B14F-4D97-AF65-F5344CB8AC3E}">
        <p14:creationId xmlns:p14="http://schemas.microsoft.com/office/powerpoint/2010/main" val="310136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orientation </a:t>
            </a:r>
            <a:r>
              <a:rPr lang="ko-KR" altLang="en-US" dirty="0"/>
              <a:t>속성 </a:t>
            </a:r>
            <a:endParaRPr lang="en-US" altLang="ko-KR" dirty="0"/>
          </a:p>
          <a:p>
            <a:pPr lvl="2"/>
            <a:r>
              <a:rPr lang="ko-KR" altLang="en-US" dirty="0" err="1" smtClean="0"/>
              <a:t>리니어레이아웃의</a:t>
            </a:r>
            <a:r>
              <a:rPr lang="ko-KR" altLang="en-US" dirty="0" smtClean="0"/>
              <a:t> </a:t>
            </a:r>
            <a:r>
              <a:rPr lang="ko-KR" altLang="en-US" dirty="0"/>
              <a:t>가장 기본적인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값으로 </a:t>
            </a:r>
            <a:r>
              <a:rPr lang="en-US" altLang="ko-KR" dirty="0"/>
              <a:t>vertical</a:t>
            </a:r>
            <a:r>
              <a:rPr lang="ko-KR" altLang="en-US" dirty="0"/>
              <a:t>과 </a:t>
            </a:r>
            <a:r>
              <a:rPr lang="en-US" altLang="ko-KR" dirty="0"/>
              <a:t>horizontal</a:t>
            </a:r>
            <a:r>
              <a:rPr lang="ko-KR" altLang="en-US" dirty="0"/>
              <a:t>을 지정할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3"/>
            <a:r>
              <a:rPr lang="en-US" altLang="ko-KR" dirty="0" smtClean="0"/>
              <a:t>vertical</a:t>
            </a:r>
            <a:endParaRPr lang="en-US" altLang="ko-KR" dirty="0"/>
          </a:p>
          <a:p>
            <a:pPr lvl="4"/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</a:t>
            </a:r>
            <a:r>
              <a:rPr lang="ko-KR" altLang="en-US" dirty="0"/>
              <a:t>안에 포함될 </a:t>
            </a:r>
            <a:r>
              <a:rPr lang="ko-KR" altLang="en-US" dirty="0" err="1"/>
              <a:t>위젯의</a:t>
            </a:r>
            <a:r>
              <a:rPr lang="ko-KR" altLang="en-US" dirty="0"/>
              <a:t> 배치를 왼쪽 위부터 수직 방향으로 </a:t>
            </a:r>
            <a:r>
              <a:rPr lang="ko-KR" altLang="en-US" dirty="0" smtClean="0"/>
              <a:t>쌓음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horizontal</a:t>
            </a:r>
            <a:endParaRPr lang="en-US" altLang="ko-KR" dirty="0"/>
          </a:p>
          <a:p>
            <a:pPr lvl="4"/>
            <a:r>
              <a:rPr lang="ko-KR" altLang="en-US" dirty="0" err="1"/>
              <a:t>리니어레이아웃</a:t>
            </a:r>
            <a:r>
              <a:rPr lang="ko-KR" altLang="en-US" dirty="0"/>
              <a:t> 안에 포함될 </a:t>
            </a:r>
            <a:r>
              <a:rPr lang="ko-KR" altLang="en-US" dirty="0" err="1"/>
              <a:t>위젯의</a:t>
            </a:r>
            <a:r>
              <a:rPr lang="ko-KR" altLang="en-US" dirty="0"/>
              <a:t> 배치를 왼쪽 위부터 </a:t>
            </a:r>
            <a:r>
              <a:rPr lang="ko-KR" altLang="en-US" dirty="0" smtClean="0"/>
              <a:t>수평 </a:t>
            </a:r>
            <a:r>
              <a:rPr lang="ko-KR" altLang="en-US" dirty="0"/>
              <a:t>방향으로 </a:t>
            </a:r>
            <a:r>
              <a:rPr lang="ko-KR" altLang="en-US" dirty="0" smtClean="0"/>
              <a:t>쌓음</a:t>
            </a:r>
            <a:endParaRPr lang="ko-KR" altLang="en-US" b="1" dirty="0"/>
          </a:p>
          <a:p>
            <a:pPr lvl="2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666C051-1214-4AB2-B82B-CC5118B3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37" y="3527425"/>
            <a:ext cx="6818683" cy="26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0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리니어레이아웃의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형태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40" y="6619"/>
            <a:ext cx="2394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02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리니어레이아웃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965583"/>
            <a:ext cx="5736132" cy="34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68" y="4080231"/>
            <a:ext cx="5736132" cy="2504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14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10612</TotalTime>
  <Words>1803</Words>
  <Application>Microsoft Office PowerPoint</Application>
  <PresentationFormat>화면 슬라이드 쇼(4:3)</PresentationFormat>
  <Paragraphs>312</Paragraphs>
  <Slides>49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Standarddesign</vt:lpstr>
      <vt:lpstr>05 레이아웃 익히기</vt:lpstr>
      <vt:lpstr>PowerPoint 프레젠테이션</vt:lpstr>
      <vt:lpstr>PowerPoint 프레젠테이션</vt:lpstr>
      <vt:lpstr>01 레이아웃의 기본개념</vt:lpstr>
      <vt:lpstr>01 레이아웃의 기본개념</vt:lpstr>
      <vt:lpstr>01 레이아웃의 종류</vt:lpstr>
      <vt:lpstr>01 레이아웃의 종류</vt:lpstr>
      <vt:lpstr>01 기본 리니어레이아웃의 형태</vt:lpstr>
      <vt:lpstr>01 기본 리니어레이아웃의 형태</vt:lpstr>
      <vt:lpstr>01 기본 리니어레이아웃의 형태</vt:lpstr>
      <vt:lpstr>01 기본 리니어레이아웃의 형태</vt:lpstr>
      <vt:lpstr>01 기본 리니어레이아웃의 형태</vt:lpstr>
      <vt:lpstr>01 기본 리니어레이아웃의 형태</vt:lpstr>
      <vt:lpstr>02 중복 리니어레이아웃의 형태</vt:lpstr>
      <vt:lpstr>02 중복 리니어레이아웃의 형태</vt:lpstr>
      <vt:lpstr>02 중복 리니어레이아웃의 형태</vt:lpstr>
      <vt:lpstr>02 중복 리니어레이아웃의 형태</vt:lpstr>
      <vt:lpstr>02 중복 리니어레이아웃의 형태</vt:lpstr>
      <vt:lpstr>02 중복 리니어레이아웃의 형태</vt:lpstr>
      <vt:lpstr>03 Kotlin 코드로 화면 만들기</vt:lpstr>
      <vt:lpstr>03 Kotlin 코드로 화면 만들기</vt:lpstr>
      <vt:lpstr>03 Kotlin 코드로 화면 만들기</vt:lpstr>
      <vt:lpstr>03 Kotlin 코드로 화면 만들기</vt:lpstr>
      <vt:lpstr>03 Kotlin 코드로 화면 만들기</vt:lpstr>
      <vt:lpstr>03 Kotlin 코드로 화면 만들기</vt:lpstr>
      <vt:lpstr>01 렐러티브레이아웃</vt:lpstr>
      <vt:lpstr>01 렐러티브레이아웃</vt:lpstr>
      <vt:lpstr>01 렐러티브레이아웃</vt:lpstr>
      <vt:lpstr>01 렐러티브레이아웃</vt:lpstr>
      <vt:lpstr>01 렐러티브레이아웃</vt:lpstr>
      <vt:lpstr>01 렐러티브레이아웃</vt:lpstr>
      <vt:lpstr>02 테이블레이아웃</vt:lpstr>
      <vt:lpstr>02 테이블레이아웃</vt:lpstr>
      <vt:lpstr>02 테이블레이아웃</vt:lpstr>
      <vt:lpstr>02 테이블레이아웃</vt:lpstr>
      <vt:lpstr>02 테이블레이아웃</vt:lpstr>
      <vt:lpstr>02 테이블레이아웃</vt:lpstr>
      <vt:lpstr>02 테이블레이아웃</vt:lpstr>
      <vt:lpstr>02 테이블레이아웃</vt:lpstr>
      <vt:lpstr>02 테이블레이아웃</vt:lpstr>
      <vt:lpstr>02 테이블레이아웃</vt:lpstr>
      <vt:lpstr>02 테이블레이아웃</vt:lpstr>
      <vt:lpstr>02 테이블레이아웃</vt:lpstr>
      <vt:lpstr>03 그리드레이아웃</vt:lpstr>
      <vt:lpstr>03 그리드레이아웃</vt:lpstr>
      <vt:lpstr>03 그리드레이아웃</vt:lpstr>
      <vt:lpstr>03 그리드레이아웃</vt:lpstr>
      <vt:lpstr>04 프레임레이아웃</vt:lpstr>
      <vt:lpstr>04 프레임레이아웃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567</cp:revision>
  <dcterms:created xsi:type="dcterms:W3CDTF">2007-11-27T23:54:21Z</dcterms:created>
  <dcterms:modified xsi:type="dcterms:W3CDTF">2021-02-10T01:12:08Z</dcterms:modified>
</cp:coreProperties>
</file>